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53" r:id="rId4"/>
  </p:sldMasterIdLst>
  <p:notesMasterIdLst>
    <p:notesMasterId r:id="rId20"/>
  </p:notesMasterIdLst>
  <p:handoutMasterIdLst>
    <p:handoutMasterId r:id="rId21"/>
  </p:handoutMasterIdLst>
  <p:sldIdLst>
    <p:sldId id="266" r:id="rId5"/>
    <p:sldId id="384" r:id="rId6"/>
    <p:sldId id="382" r:id="rId7"/>
    <p:sldId id="513" r:id="rId8"/>
    <p:sldId id="486" r:id="rId9"/>
    <p:sldId id="508" r:id="rId10"/>
    <p:sldId id="511" r:id="rId11"/>
    <p:sldId id="509" r:id="rId12"/>
    <p:sldId id="512" r:id="rId13"/>
    <p:sldId id="510" r:id="rId14"/>
    <p:sldId id="445" r:id="rId15"/>
    <p:sldId id="514" r:id="rId16"/>
    <p:sldId id="515" r:id="rId17"/>
    <p:sldId id="450" r:id="rId18"/>
    <p:sldId id="46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6">
          <p15:clr>
            <a:srgbClr val="A4A3A4"/>
          </p15:clr>
        </p15:guide>
        <p15:guide id="3" pos="2880">
          <p15:clr>
            <a:srgbClr val="A4A3A4"/>
          </p15:clr>
        </p15:guide>
        <p15:guide id="4" orient="horz" pos="2114">
          <p15:clr>
            <a:srgbClr val="A4A3A4"/>
          </p15:clr>
        </p15:guide>
        <p15:guide id="5" pos="2759">
          <p15:clr>
            <a:srgbClr val="A4A3A4"/>
          </p15:clr>
        </p15:guide>
        <p15:guide id="6" pos="20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80"/>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79" d="100"/>
          <a:sy n="79" d="100"/>
        </p:scale>
        <p:origin x="1531" y="72"/>
      </p:cViewPr>
      <p:guideLst>
        <p:guide orient="horz" pos="2160"/>
        <p:guide pos="2406"/>
        <p:guide pos="2880"/>
        <p:guide orient="horz" pos="2114"/>
        <p:guide pos="2759"/>
        <p:guide pos="202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A7434-A34C-D840-A26F-22ED13A4DFDD}" type="doc">
      <dgm:prSet loTypeId="urn:microsoft.com/office/officeart/2008/layout/VerticalCurvedList" loCatId="" qsTypeId="urn:microsoft.com/office/officeart/2005/8/quickstyle/simple4" qsCatId="simple" csTypeId="urn:microsoft.com/office/officeart/2005/8/colors/colorful1" csCatId="colorful" phldr="1"/>
      <dgm:spPr/>
      <dgm:t>
        <a:bodyPr/>
        <a:lstStyle/>
        <a:p>
          <a:endParaRPr lang="en-US"/>
        </a:p>
      </dgm:t>
    </dgm:pt>
    <dgm:pt modelId="{DA682F83-9CCB-4900-A740-D4699E27188A}">
      <dgm:prSet/>
      <dgm:spPr/>
      <dgm:t>
        <a:bodyPr/>
        <a:lstStyle/>
        <a:p>
          <a:r>
            <a:rPr lang="en-US" dirty="0"/>
            <a:t>Key Secure Design Principles</a:t>
          </a:r>
        </a:p>
      </dgm:t>
    </dgm:pt>
    <dgm:pt modelId="{9F3E915A-3D1F-4037-A5A3-59830C86F0BD}" type="parTrans" cxnId="{DD7B6D2E-DBCF-44B3-B69A-DAF29028B483}">
      <dgm:prSet/>
      <dgm:spPr/>
      <dgm:t>
        <a:bodyPr/>
        <a:lstStyle/>
        <a:p>
          <a:endParaRPr lang="en-US"/>
        </a:p>
      </dgm:t>
    </dgm:pt>
    <dgm:pt modelId="{83EEB87D-1C64-4EE3-ACB9-2A00EBC8D70A}" type="sibTrans" cxnId="{DD7B6D2E-DBCF-44B3-B69A-DAF29028B483}">
      <dgm:prSet/>
      <dgm:spPr/>
      <dgm:t>
        <a:bodyPr/>
        <a:lstStyle/>
        <a:p>
          <a:endParaRPr lang="en-US"/>
        </a:p>
      </dgm:t>
    </dgm:pt>
    <dgm:pt modelId="{B9B08A9D-F3BC-471E-A21D-5FBF76F7384A}">
      <dgm:prSet/>
      <dgm:spPr/>
      <dgm:t>
        <a:bodyPr/>
        <a:lstStyle/>
        <a:p>
          <a:r>
            <a:rPr lang="en-US" dirty="0"/>
            <a:t>Mission 6.1: Security Design Techniques (Optional) </a:t>
          </a:r>
        </a:p>
      </dgm:t>
    </dgm:pt>
    <dgm:pt modelId="{AFD9A839-4DA1-4685-8052-E34F81940D3B}" type="parTrans" cxnId="{E4CA117E-A9D4-4AB3-B1E6-C901A4E053A9}">
      <dgm:prSet/>
      <dgm:spPr/>
      <dgm:t>
        <a:bodyPr/>
        <a:lstStyle/>
        <a:p>
          <a:endParaRPr lang="en-US"/>
        </a:p>
      </dgm:t>
    </dgm:pt>
    <dgm:pt modelId="{71BAF3DA-AB3E-44C3-88D0-27C49AC062B9}" type="sibTrans" cxnId="{E4CA117E-A9D4-4AB3-B1E6-C901A4E053A9}">
      <dgm:prSet/>
      <dgm:spPr/>
      <dgm:t>
        <a:bodyPr/>
        <a:lstStyle/>
        <a:p>
          <a:endParaRPr lang="en-US"/>
        </a:p>
      </dgm:t>
    </dgm:pt>
    <dgm:pt modelId="{CC87D7DE-6299-4D49-B1AA-D780B34E8093}">
      <dgm:prSet/>
      <dgm:spPr/>
      <dgm:t>
        <a:bodyPr/>
        <a:lstStyle/>
        <a:p>
          <a:r>
            <a:rPr lang="en-US" dirty="0"/>
            <a:t>Authentication Design</a:t>
          </a:r>
        </a:p>
      </dgm:t>
    </dgm:pt>
    <dgm:pt modelId="{FD9B88AB-F79A-4007-828E-26379629682C}" type="parTrans" cxnId="{2532A435-F551-4B8A-B7E1-F6ABE899BC50}">
      <dgm:prSet/>
      <dgm:spPr/>
      <dgm:t>
        <a:bodyPr/>
        <a:lstStyle/>
        <a:p>
          <a:endParaRPr lang="en-US"/>
        </a:p>
      </dgm:t>
    </dgm:pt>
    <dgm:pt modelId="{A24DD9F8-30C4-4A37-B28E-20F0C00161C9}" type="sibTrans" cxnId="{2532A435-F551-4B8A-B7E1-F6ABE899BC50}">
      <dgm:prSet/>
      <dgm:spPr/>
      <dgm:t>
        <a:bodyPr/>
        <a:lstStyle/>
        <a:p>
          <a:endParaRPr lang="en-US"/>
        </a:p>
      </dgm:t>
    </dgm:pt>
    <dgm:pt modelId="{A817BBA0-79FC-474A-B55E-2C8C2AEA9C00}">
      <dgm:prSet/>
      <dgm:spPr/>
      <dgm:t>
        <a:bodyPr/>
        <a:lstStyle/>
        <a:p>
          <a:r>
            <a:rPr lang="en-US" dirty="0"/>
            <a:t>Remote Learning Instructions</a:t>
          </a:r>
        </a:p>
      </dgm:t>
    </dgm:pt>
    <dgm:pt modelId="{0D145D6B-A22A-4AC1-9CF3-B6DDDD4F89D1}" type="parTrans" cxnId="{3E58C2A2-3C77-47B8-B38E-5BB207463143}">
      <dgm:prSet/>
      <dgm:spPr/>
      <dgm:t>
        <a:bodyPr/>
        <a:lstStyle/>
        <a:p>
          <a:endParaRPr lang="en-SG"/>
        </a:p>
      </dgm:t>
    </dgm:pt>
    <dgm:pt modelId="{8C8A0C29-9A39-41E5-8719-4EB818DC4038}" type="sibTrans" cxnId="{3E58C2A2-3C77-47B8-B38E-5BB207463143}">
      <dgm:prSet/>
      <dgm:spPr/>
      <dgm:t>
        <a:bodyPr/>
        <a:lstStyle/>
        <a:p>
          <a:endParaRPr lang="en-SG"/>
        </a:p>
      </dgm:t>
    </dgm:pt>
    <dgm:pt modelId="{4C907F36-C9AB-4B35-8A45-C4A999250D1D}">
      <dgm:prSet/>
      <dgm:spPr/>
      <dgm:t>
        <a:bodyPr/>
        <a:lstStyle/>
        <a:p>
          <a:r>
            <a:rPr lang="en-US" dirty="0"/>
            <a:t>Mission 6.2: Razor Pages Security II</a:t>
          </a:r>
        </a:p>
      </dgm:t>
    </dgm:pt>
    <dgm:pt modelId="{6FAF1A3F-7A70-49C3-9040-4526F301E613}" type="parTrans" cxnId="{0745DBF0-1047-4A49-A37F-AEB9367B7F70}">
      <dgm:prSet/>
      <dgm:spPr/>
      <dgm:t>
        <a:bodyPr/>
        <a:lstStyle/>
        <a:p>
          <a:endParaRPr lang="en-SG"/>
        </a:p>
      </dgm:t>
    </dgm:pt>
    <dgm:pt modelId="{B4A141D7-5F94-4400-978F-B6CA5BAE21F6}" type="sibTrans" cxnId="{0745DBF0-1047-4A49-A37F-AEB9367B7F70}">
      <dgm:prSet/>
      <dgm:spPr/>
      <dgm:t>
        <a:bodyPr/>
        <a:lstStyle/>
        <a:p>
          <a:endParaRPr lang="en-SG"/>
        </a:p>
      </dgm:t>
    </dgm:pt>
    <dgm:pt modelId="{FACA2EB4-7352-3848-9C7B-BEC9D897A791}" type="pres">
      <dgm:prSet presAssocID="{E74A7434-A34C-D840-A26F-22ED13A4DFDD}" presName="Name0" presStyleCnt="0">
        <dgm:presLayoutVars>
          <dgm:chMax val="7"/>
          <dgm:chPref val="7"/>
          <dgm:dir/>
        </dgm:presLayoutVars>
      </dgm:prSet>
      <dgm:spPr/>
      <dgm:t>
        <a:bodyPr/>
        <a:lstStyle/>
        <a:p>
          <a:endParaRPr lang="en-US"/>
        </a:p>
      </dgm:t>
    </dgm:pt>
    <dgm:pt modelId="{312F260F-0160-C343-B3E6-1BFAA47C3917}" type="pres">
      <dgm:prSet presAssocID="{E74A7434-A34C-D840-A26F-22ED13A4DFDD}" presName="Name1" presStyleCnt="0"/>
      <dgm:spPr/>
    </dgm:pt>
    <dgm:pt modelId="{F0734DC9-3E71-164C-A000-E95149639F1E}" type="pres">
      <dgm:prSet presAssocID="{E74A7434-A34C-D840-A26F-22ED13A4DFDD}" presName="cycle" presStyleCnt="0"/>
      <dgm:spPr/>
    </dgm:pt>
    <dgm:pt modelId="{EFAE883E-5B32-9543-99CF-193EEB61D6C5}" type="pres">
      <dgm:prSet presAssocID="{E74A7434-A34C-D840-A26F-22ED13A4DFDD}" presName="srcNode" presStyleLbl="node1" presStyleIdx="0" presStyleCnt="5"/>
      <dgm:spPr/>
    </dgm:pt>
    <dgm:pt modelId="{04932873-04F1-1948-9D09-1DEBC426018D}" type="pres">
      <dgm:prSet presAssocID="{E74A7434-A34C-D840-A26F-22ED13A4DFDD}" presName="conn" presStyleLbl="parChTrans1D2" presStyleIdx="0" presStyleCnt="1"/>
      <dgm:spPr/>
      <dgm:t>
        <a:bodyPr/>
        <a:lstStyle/>
        <a:p>
          <a:endParaRPr lang="en-US"/>
        </a:p>
      </dgm:t>
    </dgm:pt>
    <dgm:pt modelId="{7D2544BA-1B36-4B41-B78C-90DCEC926C24}" type="pres">
      <dgm:prSet presAssocID="{E74A7434-A34C-D840-A26F-22ED13A4DFDD}" presName="extraNode" presStyleLbl="node1" presStyleIdx="0" presStyleCnt="5"/>
      <dgm:spPr/>
    </dgm:pt>
    <dgm:pt modelId="{0044D4CB-C82E-4642-92FE-FBF8D6533890}" type="pres">
      <dgm:prSet presAssocID="{E74A7434-A34C-D840-A26F-22ED13A4DFDD}" presName="dstNode" presStyleLbl="node1" presStyleIdx="0" presStyleCnt="5"/>
      <dgm:spPr/>
    </dgm:pt>
    <dgm:pt modelId="{D8AB0DBD-7D45-48C6-A77D-20F48DF2CCD1}" type="pres">
      <dgm:prSet presAssocID="{A817BBA0-79FC-474A-B55E-2C8C2AEA9C00}" presName="text_1" presStyleLbl="node1" presStyleIdx="0" presStyleCnt="5">
        <dgm:presLayoutVars>
          <dgm:bulletEnabled val="1"/>
        </dgm:presLayoutVars>
      </dgm:prSet>
      <dgm:spPr/>
      <dgm:t>
        <a:bodyPr/>
        <a:lstStyle/>
        <a:p>
          <a:endParaRPr lang="en-US"/>
        </a:p>
      </dgm:t>
    </dgm:pt>
    <dgm:pt modelId="{5027D89D-7216-44C9-9A3A-BF14BFE952E3}" type="pres">
      <dgm:prSet presAssocID="{A817BBA0-79FC-474A-B55E-2C8C2AEA9C00}" presName="accent_1" presStyleCnt="0"/>
      <dgm:spPr/>
    </dgm:pt>
    <dgm:pt modelId="{3E8FA69C-6BDC-499A-B0B3-42E39C6CFFE5}" type="pres">
      <dgm:prSet presAssocID="{A817BBA0-79FC-474A-B55E-2C8C2AEA9C00}" presName="accentRepeatNode" presStyleLbl="solidFgAcc1" presStyleIdx="0" presStyleCnt="5"/>
      <dgm:spPr/>
    </dgm:pt>
    <dgm:pt modelId="{E0A09C86-5BAC-4A40-BA71-8B982CAF9492}" type="pres">
      <dgm:prSet presAssocID="{CC87D7DE-6299-4D49-B1AA-D780B34E8093}" presName="text_2" presStyleLbl="node1" presStyleIdx="1" presStyleCnt="5">
        <dgm:presLayoutVars>
          <dgm:bulletEnabled val="1"/>
        </dgm:presLayoutVars>
      </dgm:prSet>
      <dgm:spPr/>
      <dgm:t>
        <a:bodyPr/>
        <a:lstStyle/>
        <a:p>
          <a:endParaRPr lang="en-US"/>
        </a:p>
      </dgm:t>
    </dgm:pt>
    <dgm:pt modelId="{44643A1F-1FAD-4FD1-95A1-EE58CB2306B3}" type="pres">
      <dgm:prSet presAssocID="{CC87D7DE-6299-4D49-B1AA-D780B34E8093}" presName="accent_2" presStyleCnt="0"/>
      <dgm:spPr/>
    </dgm:pt>
    <dgm:pt modelId="{F1C3A3B7-FEA6-41D5-A5D2-1AD208831331}" type="pres">
      <dgm:prSet presAssocID="{CC87D7DE-6299-4D49-B1AA-D780B34E8093}" presName="accentRepeatNode" presStyleLbl="solidFgAcc1" presStyleIdx="1" presStyleCnt="5"/>
      <dgm:spPr/>
    </dgm:pt>
    <dgm:pt modelId="{B85F3DB7-B7F0-4C56-BC6A-30946D5C771B}" type="pres">
      <dgm:prSet presAssocID="{DA682F83-9CCB-4900-A740-D4699E27188A}" presName="text_3" presStyleLbl="node1" presStyleIdx="2" presStyleCnt="5">
        <dgm:presLayoutVars>
          <dgm:bulletEnabled val="1"/>
        </dgm:presLayoutVars>
      </dgm:prSet>
      <dgm:spPr/>
      <dgm:t>
        <a:bodyPr/>
        <a:lstStyle/>
        <a:p>
          <a:endParaRPr lang="en-US"/>
        </a:p>
      </dgm:t>
    </dgm:pt>
    <dgm:pt modelId="{15FA21EE-7D91-4E34-BC34-73A30B5A1A9A}" type="pres">
      <dgm:prSet presAssocID="{DA682F83-9CCB-4900-A740-D4699E27188A}" presName="accent_3" presStyleCnt="0"/>
      <dgm:spPr/>
    </dgm:pt>
    <dgm:pt modelId="{A04CEDB4-B08C-4471-A2E1-B84AEB5769E6}" type="pres">
      <dgm:prSet presAssocID="{DA682F83-9CCB-4900-A740-D4699E27188A}" presName="accentRepeatNode" presStyleLbl="solidFgAcc1" presStyleIdx="2" presStyleCnt="5"/>
      <dgm:spPr/>
    </dgm:pt>
    <dgm:pt modelId="{E5423F15-BA1E-4680-B2CF-57F01C913A56}" type="pres">
      <dgm:prSet presAssocID="{B9B08A9D-F3BC-471E-A21D-5FBF76F7384A}" presName="text_4" presStyleLbl="node1" presStyleIdx="3" presStyleCnt="5">
        <dgm:presLayoutVars>
          <dgm:bulletEnabled val="1"/>
        </dgm:presLayoutVars>
      </dgm:prSet>
      <dgm:spPr/>
      <dgm:t>
        <a:bodyPr/>
        <a:lstStyle/>
        <a:p>
          <a:endParaRPr lang="en-US"/>
        </a:p>
      </dgm:t>
    </dgm:pt>
    <dgm:pt modelId="{EBE80EA4-05AD-47AD-8F1B-5585BF13631E}" type="pres">
      <dgm:prSet presAssocID="{B9B08A9D-F3BC-471E-A21D-5FBF76F7384A}" presName="accent_4" presStyleCnt="0"/>
      <dgm:spPr/>
    </dgm:pt>
    <dgm:pt modelId="{DB2A8217-BB6A-4585-B92B-04644CCF2DC1}" type="pres">
      <dgm:prSet presAssocID="{B9B08A9D-F3BC-471E-A21D-5FBF76F7384A}" presName="accentRepeatNode" presStyleLbl="solidFgAcc1" presStyleIdx="3" presStyleCnt="5"/>
      <dgm:spPr/>
    </dgm:pt>
    <dgm:pt modelId="{1C0C7F8E-E916-4CC1-8B4B-F6F9B55748D5}" type="pres">
      <dgm:prSet presAssocID="{4C907F36-C9AB-4B35-8A45-C4A999250D1D}" presName="text_5" presStyleLbl="node1" presStyleIdx="4" presStyleCnt="5">
        <dgm:presLayoutVars>
          <dgm:bulletEnabled val="1"/>
        </dgm:presLayoutVars>
      </dgm:prSet>
      <dgm:spPr/>
      <dgm:t>
        <a:bodyPr/>
        <a:lstStyle/>
        <a:p>
          <a:endParaRPr lang="en-US"/>
        </a:p>
      </dgm:t>
    </dgm:pt>
    <dgm:pt modelId="{8AA03C60-D143-41A9-9495-E4DE7B3B00C7}" type="pres">
      <dgm:prSet presAssocID="{4C907F36-C9AB-4B35-8A45-C4A999250D1D}" presName="accent_5" presStyleCnt="0"/>
      <dgm:spPr/>
    </dgm:pt>
    <dgm:pt modelId="{9C20979F-B489-410E-B078-2C181E583CCA}" type="pres">
      <dgm:prSet presAssocID="{4C907F36-C9AB-4B35-8A45-C4A999250D1D}" presName="accentRepeatNode" presStyleLbl="solidFgAcc1" presStyleIdx="4" presStyleCnt="5"/>
      <dgm:spPr/>
    </dgm:pt>
  </dgm:ptLst>
  <dgm:cxnLst>
    <dgm:cxn modelId="{BF2277D8-0519-4CB0-9BA5-F3D21A0A066D}" type="presOf" srcId="{CC87D7DE-6299-4D49-B1AA-D780B34E8093}" destId="{E0A09C86-5BAC-4A40-BA71-8B982CAF9492}" srcOrd="0" destOrd="0" presId="urn:microsoft.com/office/officeart/2008/layout/VerticalCurvedList"/>
    <dgm:cxn modelId="{C10646A8-E2FA-49B6-A4A6-3241E46654CF}" type="presOf" srcId="{B9B08A9D-F3BC-471E-A21D-5FBF76F7384A}" destId="{E5423F15-BA1E-4680-B2CF-57F01C913A56}" srcOrd="0" destOrd="0" presId="urn:microsoft.com/office/officeart/2008/layout/VerticalCurvedList"/>
    <dgm:cxn modelId="{DD7B6D2E-DBCF-44B3-B69A-DAF29028B483}" srcId="{E74A7434-A34C-D840-A26F-22ED13A4DFDD}" destId="{DA682F83-9CCB-4900-A740-D4699E27188A}" srcOrd="2" destOrd="0" parTransId="{9F3E915A-3D1F-4037-A5A3-59830C86F0BD}" sibTransId="{83EEB87D-1C64-4EE3-ACB9-2A00EBC8D70A}"/>
    <dgm:cxn modelId="{2532A435-F551-4B8A-B7E1-F6ABE899BC50}" srcId="{E74A7434-A34C-D840-A26F-22ED13A4DFDD}" destId="{CC87D7DE-6299-4D49-B1AA-D780B34E8093}" srcOrd="1" destOrd="0" parTransId="{FD9B88AB-F79A-4007-828E-26379629682C}" sibTransId="{A24DD9F8-30C4-4A37-B28E-20F0C00161C9}"/>
    <dgm:cxn modelId="{3E58C2A2-3C77-47B8-B38E-5BB207463143}" srcId="{E74A7434-A34C-D840-A26F-22ED13A4DFDD}" destId="{A817BBA0-79FC-474A-B55E-2C8C2AEA9C00}" srcOrd="0" destOrd="0" parTransId="{0D145D6B-A22A-4AC1-9CF3-B6DDDD4F89D1}" sibTransId="{8C8A0C29-9A39-41E5-8719-4EB818DC4038}"/>
    <dgm:cxn modelId="{875EE76E-C679-884E-B247-5D77D26C4217}" type="presOf" srcId="{E74A7434-A34C-D840-A26F-22ED13A4DFDD}" destId="{FACA2EB4-7352-3848-9C7B-BEC9D897A791}" srcOrd="0" destOrd="0" presId="urn:microsoft.com/office/officeart/2008/layout/VerticalCurvedList"/>
    <dgm:cxn modelId="{E4CA117E-A9D4-4AB3-B1E6-C901A4E053A9}" srcId="{E74A7434-A34C-D840-A26F-22ED13A4DFDD}" destId="{B9B08A9D-F3BC-471E-A21D-5FBF76F7384A}" srcOrd="3" destOrd="0" parTransId="{AFD9A839-4DA1-4685-8052-E34F81940D3B}" sibTransId="{71BAF3DA-AB3E-44C3-88D0-27C49AC062B9}"/>
    <dgm:cxn modelId="{0745DBF0-1047-4A49-A37F-AEB9367B7F70}" srcId="{E74A7434-A34C-D840-A26F-22ED13A4DFDD}" destId="{4C907F36-C9AB-4B35-8A45-C4A999250D1D}" srcOrd="4" destOrd="0" parTransId="{6FAF1A3F-7A70-49C3-9040-4526F301E613}" sibTransId="{B4A141D7-5F94-4400-978F-B6CA5BAE21F6}"/>
    <dgm:cxn modelId="{BCA9FC78-90DB-490A-BFEF-3BEEF198BBB9}" type="presOf" srcId="{4C907F36-C9AB-4B35-8A45-C4A999250D1D}" destId="{1C0C7F8E-E916-4CC1-8B4B-F6F9B55748D5}" srcOrd="0" destOrd="0" presId="urn:microsoft.com/office/officeart/2008/layout/VerticalCurvedList"/>
    <dgm:cxn modelId="{7A31D551-B831-4748-85EA-1FAC91FA7C85}" type="presOf" srcId="{8C8A0C29-9A39-41E5-8719-4EB818DC4038}" destId="{04932873-04F1-1948-9D09-1DEBC426018D}" srcOrd="0" destOrd="0" presId="urn:microsoft.com/office/officeart/2008/layout/VerticalCurvedList"/>
    <dgm:cxn modelId="{7280E6A6-FA4A-4159-B507-0D774002BD14}" type="presOf" srcId="{DA682F83-9CCB-4900-A740-D4699E27188A}" destId="{B85F3DB7-B7F0-4C56-BC6A-30946D5C771B}" srcOrd="0" destOrd="0" presId="urn:microsoft.com/office/officeart/2008/layout/VerticalCurvedList"/>
    <dgm:cxn modelId="{9137D87B-AF91-4275-A91F-1D4B4865F503}" type="presOf" srcId="{A817BBA0-79FC-474A-B55E-2C8C2AEA9C00}" destId="{D8AB0DBD-7D45-48C6-A77D-20F48DF2CCD1}" srcOrd="0" destOrd="0" presId="urn:microsoft.com/office/officeart/2008/layout/VerticalCurvedList"/>
    <dgm:cxn modelId="{F91142D9-2AA9-3D48-9FCC-116AA35EE4EB}" type="presParOf" srcId="{FACA2EB4-7352-3848-9C7B-BEC9D897A791}" destId="{312F260F-0160-C343-B3E6-1BFAA47C3917}" srcOrd="0" destOrd="0" presId="urn:microsoft.com/office/officeart/2008/layout/VerticalCurvedList"/>
    <dgm:cxn modelId="{CD21C66C-931F-244E-B849-19D00B584855}" type="presParOf" srcId="{312F260F-0160-C343-B3E6-1BFAA47C3917}" destId="{F0734DC9-3E71-164C-A000-E95149639F1E}" srcOrd="0" destOrd="0" presId="urn:microsoft.com/office/officeart/2008/layout/VerticalCurvedList"/>
    <dgm:cxn modelId="{E55C2331-DBFB-6548-ADEF-A70370E75012}" type="presParOf" srcId="{F0734DC9-3E71-164C-A000-E95149639F1E}" destId="{EFAE883E-5B32-9543-99CF-193EEB61D6C5}" srcOrd="0" destOrd="0" presId="urn:microsoft.com/office/officeart/2008/layout/VerticalCurvedList"/>
    <dgm:cxn modelId="{A61F8211-B156-A142-B3B5-ECA105F11A60}" type="presParOf" srcId="{F0734DC9-3E71-164C-A000-E95149639F1E}" destId="{04932873-04F1-1948-9D09-1DEBC426018D}" srcOrd="1" destOrd="0" presId="urn:microsoft.com/office/officeart/2008/layout/VerticalCurvedList"/>
    <dgm:cxn modelId="{ABC4FC33-8BC6-E541-911B-C66F6B7D5032}" type="presParOf" srcId="{F0734DC9-3E71-164C-A000-E95149639F1E}" destId="{7D2544BA-1B36-4B41-B78C-90DCEC926C24}" srcOrd="2" destOrd="0" presId="urn:microsoft.com/office/officeart/2008/layout/VerticalCurvedList"/>
    <dgm:cxn modelId="{4351C39F-32F1-824B-AF7B-18463A2E4E0A}" type="presParOf" srcId="{F0734DC9-3E71-164C-A000-E95149639F1E}" destId="{0044D4CB-C82E-4642-92FE-FBF8D6533890}" srcOrd="3" destOrd="0" presId="urn:microsoft.com/office/officeart/2008/layout/VerticalCurvedList"/>
    <dgm:cxn modelId="{56844E4F-2232-4017-BB4A-0E192947BACE}" type="presParOf" srcId="{312F260F-0160-C343-B3E6-1BFAA47C3917}" destId="{D8AB0DBD-7D45-48C6-A77D-20F48DF2CCD1}" srcOrd="1" destOrd="0" presId="urn:microsoft.com/office/officeart/2008/layout/VerticalCurvedList"/>
    <dgm:cxn modelId="{A674FCDB-7BF7-40C8-912C-8F1752FDB804}" type="presParOf" srcId="{312F260F-0160-C343-B3E6-1BFAA47C3917}" destId="{5027D89D-7216-44C9-9A3A-BF14BFE952E3}" srcOrd="2" destOrd="0" presId="urn:microsoft.com/office/officeart/2008/layout/VerticalCurvedList"/>
    <dgm:cxn modelId="{D6471C19-91CF-46CD-8521-0231F38A3BDA}" type="presParOf" srcId="{5027D89D-7216-44C9-9A3A-BF14BFE952E3}" destId="{3E8FA69C-6BDC-499A-B0B3-42E39C6CFFE5}" srcOrd="0" destOrd="0" presId="urn:microsoft.com/office/officeart/2008/layout/VerticalCurvedList"/>
    <dgm:cxn modelId="{8EC40AAB-35D8-4B1B-9DA1-78B441061CCA}" type="presParOf" srcId="{312F260F-0160-C343-B3E6-1BFAA47C3917}" destId="{E0A09C86-5BAC-4A40-BA71-8B982CAF9492}" srcOrd="3" destOrd="0" presId="urn:microsoft.com/office/officeart/2008/layout/VerticalCurvedList"/>
    <dgm:cxn modelId="{C0179A4F-BED0-46FC-BE5F-7635D6D2A6F7}" type="presParOf" srcId="{312F260F-0160-C343-B3E6-1BFAA47C3917}" destId="{44643A1F-1FAD-4FD1-95A1-EE58CB2306B3}" srcOrd="4" destOrd="0" presId="urn:microsoft.com/office/officeart/2008/layout/VerticalCurvedList"/>
    <dgm:cxn modelId="{3E19820D-3B44-4220-A1ED-6DE44F4C64B7}" type="presParOf" srcId="{44643A1F-1FAD-4FD1-95A1-EE58CB2306B3}" destId="{F1C3A3B7-FEA6-41D5-A5D2-1AD208831331}" srcOrd="0" destOrd="0" presId="urn:microsoft.com/office/officeart/2008/layout/VerticalCurvedList"/>
    <dgm:cxn modelId="{588A3066-36F0-403F-92AE-054644CE62E7}" type="presParOf" srcId="{312F260F-0160-C343-B3E6-1BFAA47C3917}" destId="{B85F3DB7-B7F0-4C56-BC6A-30946D5C771B}" srcOrd="5" destOrd="0" presId="urn:microsoft.com/office/officeart/2008/layout/VerticalCurvedList"/>
    <dgm:cxn modelId="{9789EC6C-5C9B-4B03-AA89-3012A4445726}" type="presParOf" srcId="{312F260F-0160-C343-B3E6-1BFAA47C3917}" destId="{15FA21EE-7D91-4E34-BC34-73A30B5A1A9A}" srcOrd="6" destOrd="0" presId="urn:microsoft.com/office/officeart/2008/layout/VerticalCurvedList"/>
    <dgm:cxn modelId="{0D57A9CE-1D75-45F2-9D74-EC433955F567}" type="presParOf" srcId="{15FA21EE-7D91-4E34-BC34-73A30B5A1A9A}" destId="{A04CEDB4-B08C-4471-A2E1-B84AEB5769E6}" srcOrd="0" destOrd="0" presId="urn:microsoft.com/office/officeart/2008/layout/VerticalCurvedList"/>
    <dgm:cxn modelId="{49753990-C3F6-4F85-8924-FC92D0FF5346}" type="presParOf" srcId="{312F260F-0160-C343-B3E6-1BFAA47C3917}" destId="{E5423F15-BA1E-4680-B2CF-57F01C913A56}" srcOrd="7" destOrd="0" presId="urn:microsoft.com/office/officeart/2008/layout/VerticalCurvedList"/>
    <dgm:cxn modelId="{38C3D2A7-8DF0-40AC-BAAE-72E1BFEC79A0}" type="presParOf" srcId="{312F260F-0160-C343-B3E6-1BFAA47C3917}" destId="{EBE80EA4-05AD-47AD-8F1B-5585BF13631E}" srcOrd="8" destOrd="0" presId="urn:microsoft.com/office/officeart/2008/layout/VerticalCurvedList"/>
    <dgm:cxn modelId="{FE103A80-8C72-43F1-9320-D2792CF809B8}" type="presParOf" srcId="{EBE80EA4-05AD-47AD-8F1B-5585BF13631E}" destId="{DB2A8217-BB6A-4585-B92B-04644CCF2DC1}" srcOrd="0" destOrd="0" presId="urn:microsoft.com/office/officeart/2008/layout/VerticalCurvedList"/>
    <dgm:cxn modelId="{6D564A23-1201-46B3-A174-C2F5A41FAE2C}" type="presParOf" srcId="{312F260F-0160-C343-B3E6-1BFAA47C3917}" destId="{1C0C7F8E-E916-4CC1-8B4B-F6F9B55748D5}" srcOrd="9" destOrd="0" presId="urn:microsoft.com/office/officeart/2008/layout/VerticalCurvedList"/>
    <dgm:cxn modelId="{7A19123A-5D84-481E-B1D6-5C1BB36D16CB}" type="presParOf" srcId="{312F260F-0160-C343-B3E6-1BFAA47C3917}" destId="{8AA03C60-D143-41A9-9495-E4DE7B3B00C7}" srcOrd="10" destOrd="0" presId="urn:microsoft.com/office/officeart/2008/layout/VerticalCurvedList"/>
    <dgm:cxn modelId="{F73888DC-22F0-428D-96E3-702C07DB0F79}" type="presParOf" srcId="{8AA03C60-D143-41A9-9495-E4DE7B3B00C7}" destId="{9C20979F-B489-410E-B078-2C181E583CC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32873-04F1-1948-9D09-1DEBC426018D}">
      <dsp:nvSpPr>
        <dsp:cNvPr id="0" name=""/>
        <dsp:cNvSpPr/>
      </dsp:nvSpPr>
      <dsp:spPr>
        <a:xfrm>
          <a:off x="-5082866" y="-778677"/>
          <a:ext cx="6053155" cy="6053155"/>
        </a:xfrm>
        <a:prstGeom prst="blockArc">
          <a:avLst>
            <a:gd name="adj1" fmla="val 18900000"/>
            <a:gd name="adj2" fmla="val 2700000"/>
            <a:gd name="adj3" fmla="val 357"/>
          </a:avLst>
        </a:prstGeom>
        <a:noFill/>
        <a:ln w="1000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AB0DBD-7D45-48C6-A77D-20F48DF2CCD1}">
      <dsp:nvSpPr>
        <dsp:cNvPr id="0" name=""/>
        <dsp:cNvSpPr/>
      </dsp:nvSpPr>
      <dsp:spPr>
        <a:xfrm>
          <a:off x="424439" y="280897"/>
          <a:ext cx="7666954" cy="562154"/>
        </a:xfrm>
        <a:prstGeom prst="rect">
          <a:avLst/>
        </a:prstGeom>
        <a:solidFill>
          <a:schemeClr val="accent2">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210" tIns="63500" rIns="63500" bIns="63500" numCol="1" spcCol="1270" anchor="ctr" anchorCtr="0">
          <a:noAutofit/>
        </a:bodyPr>
        <a:lstStyle/>
        <a:p>
          <a:pPr lvl="0" algn="l" defTabSz="1111250">
            <a:lnSpc>
              <a:spcPct val="90000"/>
            </a:lnSpc>
            <a:spcBef>
              <a:spcPct val="0"/>
            </a:spcBef>
            <a:spcAft>
              <a:spcPct val="35000"/>
            </a:spcAft>
          </a:pPr>
          <a:r>
            <a:rPr lang="en-US" sz="2500" kern="1200" dirty="0"/>
            <a:t>Remote Learning Instructions</a:t>
          </a:r>
        </a:p>
      </dsp:txBody>
      <dsp:txXfrm>
        <a:off x="424439" y="280897"/>
        <a:ext cx="7666954" cy="562154"/>
      </dsp:txXfrm>
    </dsp:sp>
    <dsp:sp modelId="{3E8FA69C-6BDC-499A-B0B3-42E39C6CFFE5}">
      <dsp:nvSpPr>
        <dsp:cNvPr id="0" name=""/>
        <dsp:cNvSpPr/>
      </dsp:nvSpPr>
      <dsp:spPr>
        <a:xfrm>
          <a:off x="73092" y="210628"/>
          <a:ext cx="702693" cy="702693"/>
        </a:xfrm>
        <a:prstGeom prst="ellipse">
          <a:avLst/>
        </a:prstGeom>
        <a:solidFill>
          <a:schemeClr val="lt1">
            <a:hueOff val="0"/>
            <a:satOff val="0"/>
            <a:lumOff val="0"/>
            <a:alphaOff val="0"/>
          </a:schemeClr>
        </a:solidFill>
        <a:ln w="10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A09C86-5BAC-4A40-BA71-8B982CAF9492}">
      <dsp:nvSpPr>
        <dsp:cNvPr id="0" name=""/>
        <dsp:cNvSpPr/>
      </dsp:nvSpPr>
      <dsp:spPr>
        <a:xfrm>
          <a:off x="827262" y="1123860"/>
          <a:ext cx="7264130" cy="562154"/>
        </a:xfrm>
        <a:prstGeom prst="rect">
          <a:avLst/>
        </a:prstGeom>
        <a:solidFill>
          <a:schemeClr val="accent3">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210" tIns="63500" rIns="63500" bIns="63500" numCol="1" spcCol="1270" anchor="ctr" anchorCtr="0">
          <a:noAutofit/>
        </a:bodyPr>
        <a:lstStyle/>
        <a:p>
          <a:pPr lvl="0" algn="l" defTabSz="1111250">
            <a:lnSpc>
              <a:spcPct val="90000"/>
            </a:lnSpc>
            <a:spcBef>
              <a:spcPct val="0"/>
            </a:spcBef>
            <a:spcAft>
              <a:spcPct val="35000"/>
            </a:spcAft>
          </a:pPr>
          <a:r>
            <a:rPr lang="en-US" sz="2500" kern="1200" dirty="0"/>
            <a:t>Authentication Design</a:t>
          </a:r>
        </a:p>
      </dsp:txBody>
      <dsp:txXfrm>
        <a:off x="827262" y="1123860"/>
        <a:ext cx="7264130" cy="562154"/>
      </dsp:txXfrm>
    </dsp:sp>
    <dsp:sp modelId="{F1C3A3B7-FEA6-41D5-A5D2-1AD208831331}">
      <dsp:nvSpPr>
        <dsp:cNvPr id="0" name=""/>
        <dsp:cNvSpPr/>
      </dsp:nvSpPr>
      <dsp:spPr>
        <a:xfrm>
          <a:off x="475916" y="1053590"/>
          <a:ext cx="702693" cy="702693"/>
        </a:xfrm>
        <a:prstGeom prst="ellipse">
          <a:avLst/>
        </a:prstGeom>
        <a:solidFill>
          <a:schemeClr val="lt1">
            <a:hueOff val="0"/>
            <a:satOff val="0"/>
            <a:lumOff val="0"/>
            <a:alphaOff val="0"/>
          </a:schemeClr>
        </a:solidFill>
        <a:ln w="100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85F3DB7-B7F0-4C56-BC6A-30946D5C771B}">
      <dsp:nvSpPr>
        <dsp:cNvPr id="0" name=""/>
        <dsp:cNvSpPr/>
      </dsp:nvSpPr>
      <dsp:spPr>
        <a:xfrm>
          <a:off x="950897" y="1966822"/>
          <a:ext cx="7140496" cy="562154"/>
        </a:xfrm>
        <a:prstGeom prst="rect">
          <a:avLst/>
        </a:prstGeom>
        <a:solidFill>
          <a:schemeClr val="accent4">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210" tIns="63500" rIns="63500" bIns="63500" numCol="1" spcCol="1270" anchor="ctr" anchorCtr="0">
          <a:noAutofit/>
        </a:bodyPr>
        <a:lstStyle/>
        <a:p>
          <a:pPr lvl="0" algn="l" defTabSz="1111250">
            <a:lnSpc>
              <a:spcPct val="90000"/>
            </a:lnSpc>
            <a:spcBef>
              <a:spcPct val="0"/>
            </a:spcBef>
            <a:spcAft>
              <a:spcPct val="35000"/>
            </a:spcAft>
          </a:pPr>
          <a:r>
            <a:rPr lang="en-US" sz="2500" kern="1200" dirty="0"/>
            <a:t>Key Secure Design Principles</a:t>
          </a:r>
        </a:p>
      </dsp:txBody>
      <dsp:txXfrm>
        <a:off x="950897" y="1966822"/>
        <a:ext cx="7140496" cy="562154"/>
      </dsp:txXfrm>
    </dsp:sp>
    <dsp:sp modelId="{A04CEDB4-B08C-4471-A2E1-B84AEB5769E6}">
      <dsp:nvSpPr>
        <dsp:cNvPr id="0" name=""/>
        <dsp:cNvSpPr/>
      </dsp:nvSpPr>
      <dsp:spPr>
        <a:xfrm>
          <a:off x="599550" y="1896553"/>
          <a:ext cx="702693" cy="702693"/>
        </a:xfrm>
        <a:prstGeom prst="ellipse">
          <a:avLst/>
        </a:prstGeom>
        <a:solidFill>
          <a:schemeClr val="lt1">
            <a:hueOff val="0"/>
            <a:satOff val="0"/>
            <a:lumOff val="0"/>
            <a:alphaOff val="0"/>
          </a:schemeClr>
        </a:solidFill>
        <a:ln w="100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423F15-BA1E-4680-B2CF-57F01C913A56}">
      <dsp:nvSpPr>
        <dsp:cNvPr id="0" name=""/>
        <dsp:cNvSpPr/>
      </dsp:nvSpPr>
      <dsp:spPr>
        <a:xfrm>
          <a:off x="827262" y="2809785"/>
          <a:ext cx="7264130" cy="562154"/>
        </a:xfrm>
        <a:prstGeom prst="rect">
          <a:avLst/>
        </a:prstGeom>
        <a:solidFill>
          <a:schemeClr val="accent5">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210" tIns="63500" rIns="63500" bIns="63500" numCol="1" spcCol="1270" anchor="ctr" anchorCtr="0">
          <a:noAutofit/>
        </a:bodyPr>
        <a:lstStyle/>
        <a:p>
          <a:pPr lvl="0" algn="l" defTabSz="1111250">
            <a:lnSpc>
              <a:spcPct val="90000"/>
            </a:lnSpc>
            <a:spcBef>
              <a:spcPct val="0"/>
            </a:spcBef>
            <a:spcAft>
              <a:spcPct val="35000"/>
            </a:spcAft>
          </a:pPr>
          <a:r>
            <a:rPr lang="en-US" sz="2500" kern="1200" dirty="0"/>
            <a:t>Mission 6.1: Security Design Techniques (Optional) </a:t>
          </a:r>
        </a:p>
      </dsp:txBody>
      <dsp:txXfrm>
        <a:off x="827262" y="2809785"/>
        <a:ext cx="7264130" cy="562154"/>
      </dsp:txXfrm>
    </dsp:sp>
    <dsp:sp modelId="{DB2A8217-BB6A-4585-B92B-04644CCF2DC1}">
      <dsp:nvSpPr>
        <dsp:cNvPr id="0" name=""/>
        <dsp:cNvSpPr/>
      </dsp:nvSpPr>
      <dsp:spPr>
        <a:xfrm>
          <a:off x="475916" y="2739515"/>
          <a:ext cx="702693" cy="702693"/>
        </a:xfrm>
        <a:prstGeom prst="ellipse">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C0C7F8E-E916-4CC1-8B4B-F6F9B55748D5}">
      <dsp:nvSpPr>
        <dsp:cNvPr id="0" name=""/>
        <dsp:cNvSpPr/>
      </dsp:nvSpPr>
      <dsp:spPr>
        <a:xfrm>
          <a:off x="424439" y="3652747"/>
          <a:ext cx="7666954" cy="562154"/>
        </a:xfrm>
        <a:prstGeom prst="rect">
          <a:avLst/>
        </a:prstGeom>
        <a:solidFill>
          <a:schemeClr val="accent6">
            <a:hueOff val="0"/>
            <a:satOff val="0"/>
            <a:lumOff val="0"/>
            <a:alphaOff val="0"/>
          </a:schemeClr>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210" tIns="63500" rIns="63500" bIns="63500" numCol="1" spcCol="1270" anchor="ctr" anchorCtr="0">
          <a:noAutofit/>
        </a:bodyPr>
        <a:lstStyle/>
        <a:p>
          <a:pPr lvl="0" algn="l" defTabSz="1111250">
            <a:lnSpc>
              <a:spcPct val="90000"/>
            </a:lnSpc>
            <a:spcBef>
              <a:spcPct val="0"/>
            </a:spcBef>
            <a:spcAft>
              <a:spcPct val="35000"/>
            </a:spcAft>
          </a:pPr>
          <a:r>
            <a:rPr lang="en-US" sz="2500" kern="1200" dirty="0"/>
            <a:t>Mission 6.2: Razor Pages Security II</a:t>
          </a:r>
        </a:p>
      </dsp:txBody>
      <dsp:txXfrm>
        <a:off x="424439" y="3652747"/>
        <a:ext cx="7666954" cy="562154"/>
      </dsp:txXfrm>
    </dsp:sp>
    <dsp:sp modelId="{9C20979F-B489-410E-B078-2C181E583CCA}">
      <dsp:nvSpPr>
        <dsp:cNvPr id="0" name=""/>
        <dsp:cNvSpPr/>
      </dsp:nvSpPr>
      <dsp:spPr>
        <a:xfrm>
          <a:off x="73092" y="3582478"/>
          <a:ext cx="702693" cy="702693"/>
        </a:xfrm>
        <a:prstGeom prst="ellipse">
          <a:avLst/>
        </a:prstGeom>
        <a:solidFill>
          <a:schemeClr val="lt1">
            <a:hueOff val="0"/>
            <a:satOff val="0"/>
            <a:lumOff val="0"/>
            <a:alphaOff val="0"/>
          </a:schemeClr>
        </a:solidFill>
        <a:ln w="10000"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071E09-4D64-8F4A-829F-AB9979018477}" type="datetimeFigureOut">
              <a:rPr lang="en-US" smtClean="0"/>
              <a:t>24/05/2020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555F1F-6530-0F40-A2DC-34866158B479}"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C9C0DB-AAA5-CD4C-A292-FDBB48A23E12}" type="datetimeFigureOut">
              <a:rPr lang="en-US" smtClean="0"/>
              <a:t>24/05/2020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48B9CC-1317-584A-9837-71F74B28037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1</a:t>
            </a:fld>
            <a:endParaRPr lang="en-US"/>
          </a:p>
        </p:txBody>
      </p:sp>
    </p:spTree>
    <p:extLst>
      <p:ext uri="{BB962C8B-B14F-4D97-AF65-F5344CB8AC3E}">
        <p14:creationId xmlns:p14="http://schemas.microsoft.com/office/powerpoint/2010/main" val="82135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4</a:t>
            </a:fld>
            <a:endParaRPr lang="en-US"/>
          </a:p>
        </p:txBody>
      </p:sp>
    </p:spTree>
    <p:extLst>
      <p:ext uri="{BB962C8B-B14F-4D97-AF65-F5344CB8AC3E}">
        <p14:creationId xmlns:p14="http://schemas.microsoft.com/office/powerpoint/2010/main" val="394187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8B9CC-1317-584A-9837-71F74B280377}" type="slidenum">
              <a:rPr lang="en-US" smtClean="0"/>
              <a:t>5</a:t>
            </a:fld>
            <a:endParaRPr lang="en-US"/>
          </a:p>
        </p:txBody>
      </p:sp>
    </p:spTree>
    <p:extLst>
      <p:ext uri="{BB962C8B-B14F-4D97-AF65-F5344CB8AC3E}">
        <p14:creationId xmlns:p14="http://schemas.microsoft.com/office/powerpoint/2010/main" val="2554264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a:t>20~24/4/15</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SG" dirty="0"/>
              <a:t>School of ICT - ISF - Apr '20 – SSD - Secure Software Design - Part 1</a:t>
            </a:r>
            <a:endParaRPr lang="en-US" dirty="0"/>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2D2B3B-882E-40F3-A32F-6DD51691504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a:t>20~24/4/15</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SG" dirty="0"/>
              <a:t>School of ICT - ISF - Apr '20 – SSD - Secure Software Design - Part 1</a:t>
            </a:r>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SG" dirty="0"/>
              <a:t>School of ICT - ISF - Apr '20 – SSD - Secure Software Design - Part 1</a:t>
            </a:r>
            <a:endParaRPr lang="en-US" dirty="0"/>
          </a:p>
        </p:txBody>
      </p:sp>
      <p:sp>
        <p:nvSpPr>
          <p:cNvPr id="6" name="Slide Number Placeholder 5"/>
          <p:cNvSpPr>
            <a:spLocks noGrp="1"/>
          </p:cNvSpPr>
          <p:nvPr>
            <p:ph type="sldNum" sz="quarter" idx="12"/>
          </p:nvPr>
        </p:nvSpPr>
        <p:spPr/>
        <p:txBody>
          <a:bodyPr/>
          <a:lstStyle/>
          <a:p>
            <a:fld id="{EA66EF6D-3DA9-AB4A-B046-714C943A02D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a:t>20~24/4/15</a:t>
            </a:r>
          </a:p>
        </p:txBody>
      </p:sp>
      <p:sp>
        <p:nvSpPr>
          <p:cNvPr id="5" name="Footer Placeholder 4"/>
          <p:cNvSpPr>
            <a:spLocks noGrp="1"/>
          </p:cNvSpPr>
          <p:nvPr>
            <p:ph type="ftr" sz="quarter" idx="11"/>
          </p:nvPr>
        </p:nvSpPr>
        <p:spPr>
          <a:xfrm>
            <a:off x="457201" y="6248207"/>
            <a:ext cx="5573483" cy="365125"/>
          </a:xfrm>
        </p:spPr>
        <p:txBody>
          <a:bodyPr/>
          <a:lstStyle/>
          <a:p>
            <a:r>
              <a:rPr lang="en-SG" dirty="0"/>
              <a:t>School of ICT - ISF - Apr '20 – SSD - Secure Software Design - Part 1</a:t>
            </a:r>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EA66EF6D-3DA9-AB4A-B046-714C943A02D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20~24/4/15</a:t>
            </a:r>
          </a:p>
        </p:txBody>
      </p:sp>
      <p:sp>
        <p:nvSpPr>
          <p:cNvPr id="5" name="Footer Placeholder 4"/>
          <p:cNvSpPr>
            <a:spLocks noGrp="1"/>
          </p:cNvSpPr>
          <p:nvPr>
            <p:ph type="ftr" sz="quarter" idx="11"/>
          </p:nvPr>
        </p:nvSpPr>
        <p:spPr/>
        <p:txBody>
          <a:bodyPr/>
          <a:lstStyle/>
          <a:p>
            <a:r>
              <a:rPr lang="en-SG" dirty="0"/>
              <a:t>School of ICT - ISF - Apr '20 – SSD - Secure Software Design - Part 1</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r>
              <a:rPr lang="en-US"/>
              <a:t>20~24/4/15</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EA66EF6D-3DA9-AB4A-B046-714C943A02DA}" type="slidenum">
              <a:rPr lang="en-US" smtClean="0"/>
              <a:t>‹#›</a:t>
            </a:fld>
            <a:endParaRPr lang="en-US"/>
          </a:p>
        </p:txBody>
      </p:sp>
      <p:sp>
        <p:nvSpPr>
          <p:cNvPr id="14" name="Footer Placeholder 13"/>
          <p:cNvSpPr>
            <a:spLocks noGrp="1"/>
          </p:cNvSpPr>
          <p:nvPr>
            <p:ph type="ftr" sz="quarter" idx="12"/>
          </p:nvPr>
        </p:nvSpPr>
        <p:spPr/>
        <p:txBody>
          <a:bodyPr/>
          <a:lstStyle/>
          <a:p>
            <a:r>
              <a:rPr lang="en-SG" dirty="0"/>
              <a:t>School of ICT - ISF - Apr '20 – SSD - Secure Software Design - Part 1</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r>
              <a:rPr lang="en-US"/>
              <a:t>20~24/4/15</a:t>
            </a:r>
          </a:p>
        </p:txBody>
      </p:sp>
      <p:sp>
        <p:nvSpPr>
          <p:cNvPr id="10" name="Slide Number Placeholder 9"/>
          <p:cNvSpPr>
            <a:spLocks noGrp="1"/>
          </p:cNvSpPr>
          <p:nvPr>
            <p:ph type="sldNum" sz="quarter" idx="16"/>
          </p:nvPr>
        </p:nvSpPr>
        <p:spPr/>
        <p:txBody>
          <a:bodyPr rtlCol="0"/>
          <a:lstStyle/>
          <a:p>
            <a:fld id="{EA66EF6D-3DA9-AB4A-B046-714C943A02DA}" type="slidenum">
              <a:rPr lang="en-US" smtClean="0"/>
              <a:t>‹#›</a:t>
            </a:fld>
            <a:endParaRPr lang="en-US"/>
          </a:p>
        </p:txBody>
      </p:sp>
      <p:sp>
        <p:nvSpPr>
          <p:cNvPr id="12" name="Footer Placeholder 11"/>
          <p:cNvSpPr>
            <a:spLocks noGrp="1"/>
          </p:cNvSpPr>
          <p:nvPr>
            <p:ph type="ftr" sz="quarter" idx="17"/>
          </p:nvPr>
        </p:nvSpPr>
        <p:spPr/>
        <p:txBody>
          <a:bodyPr rtlCol="0"/>
          <a:lstStyle/>
          <a:p>
            <a:r>
              <a:rPr lang="en-SG" dirty="0"/>
              <a:t>School of ICT - ISF - Apr '20 – SSD - Secure Software Design - Part 1</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a:t>20~24/4/15</a:t>
            </a:r>
          </a:p>
        </p:txBody>
      </p:sp>
      <p:sp>
        <p:nvSpPr>
          <p:cNvPr id="12" name="Slide Number Placeholder 11"/>
          <p:cNvSpPr>
            <a:spLocks noGrp="1"/>
          </p:cNvSpPr>
          <p:nvPr>
            <p:ph type="sldNum" sz="quarter" idx="16"/>
          </p:nvPr>
        </p:nvSpPr>
        <p:spPr/>
        <p:txBody>
          <a:bodyPr rtlCol="0"/>
          <a:lstStyle/>
          <a:p>
            <a:fld id="{EA66EF6D-3DA9-AB4A-B046-714C943A02DA}" type="slidenum">
              <a:rPr lang="en-US" smtClean="0"/>
              <a:t>‹#›</a:t>
            </a:fld>
            <a:endParaRPr lang="en-US"/>
          </a:p>
        </p:txBody>
      </p:sp>
      <p:sp>
        <p:nvSpPr>
          <p:cNvPr id="14" name="Footer Placeholder 13"/>
          <p:cNvSpPr>
            <a:spLocks noGrp="1"/>
          </p:cNvSpPr>
          <p:nvPr>
            <p:ph type="ftr" sz="quarter" idx="17"/>
          </p:nvPr>
        </p:nvSpPr>
        <p:spPr/>
        <p:txBody>
          <a:bodyPr rtlCol="0"/>
          <a:lstStyle/>
          <a:p>
            <a:r>
              <a:rPr lang="en-SG" dirty="0"/>
              <a:t>School of ICT - ISF - Apr '20 – SSD - Secure Software Design - Part 1</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20~24/4/15</a:t>
            </a:r>
          </a:p>
        </p:txBody>
      </p:sp>
      <p:sp>
        <p:nvSpPr>
          <p:cNvPr id="4" name="Footer Placeholder 3"/>
          <p:cNvSpPr>
            <a:spLocks noGrp="1"/>
          </p:cNvSpPr>
          <p:nvPr>
            <p:ph type="ftr" sz="quarter" idx="11"/>
          </p:nvPr>
        </p:nvSpPr>
        <p:spPr/>
        <p:txBody>
          <a:bodyPr/>
          <a:lstStyle/>
          <a:p>
            <a:r>
              <a:rPr lang="en-SG" dirty="0"/>
              <a:t>School of ICT - ISF - Apr '20 – SSD - Secure Software Design - Part 1</a:t>
            </a:r>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EA66EF6D-3DA9-AB4A-B046-714C943A02D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20~24/4/15</a:t>
            </a:r>
          </a:p>
        </p:txBody>
      </p:sp>
      <p:sp>
        <p:nvSpPr>
          <p:cNvPr id="3" name="Footer Placeholder 2"/>
          <p:cNvSpPr>
            <a:spLocks noGrp="1"/>
          </p:cNvSpPr>
          <p:nvPr>
            <p:ph type="ftr" sz="quarter" idx="11"/>
          </p:nvPr>
        </p:nvSpPr>
        <p:spPr/>
        <p:txBody>
          <a:bodyPr/>
          <a:lstStyle/>
          <a:p>
            <a:r>
              <a:rPr lang="en-SG" dirty="0"/>
              <a:t>School of ICT - ISF - Apr '20 – SSD - Secure Software Design - Part 1</a:t>
            </a:r>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EA66EF6D-3DA9-AB4A-B046-714C943A02D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a:t>20~24/4/15</a:t>
            </a:r>
          </a:p>
        </p:txBody>
      </p:sp>
      <p:sp>
        <p:nvSpPr>
          <p:cNvPr id="6" name="Footer Placeholder 5"/>
          <p:cNvSpPr>
            <a:spLocks noGrp="1"/>
          </p:cNvSpPr>
          <p:nvPr>
            <p:ph type="ftr" sz="quarter" idx="11"/>
          </p:nvPr>
        </p:nvSpPr>
        <p:spPr/>
        <p:txBody>
          <a:bodyPr/>
          <a:lstStyle/>
          <a:p>
            <a:r>
              <a:rPr lang="en-SG" dirty="0"/>
              <a:t>School of ICT - ISF - Apr '20 – SSD - Secure Software Design - Part 1</a:t>
            </a:r>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p:nvPr>
        </p:nvSpPr>
        <p:spPr>
          <a:xfrm>
            <a:off x="172454" y="1752600"/>
            <a:ext cx="2037346" cy="4419600"/>
          </a:xfrm>
          <a:solidFill>
            <a:schemeClr val="accent5">
              <a:lumMod val="75000"/>
            </a:schemeClr>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9533" y="273050"/>
            <a:ext cx="8759082"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a:xfrm>
            <a:off x="6096000" y="6248400"/>
            <a:ext cx="2852614" cy="365125"/>
          </a:xfrm>
        </p:spPr>
        <p:txBody>
          <a:bodyPr/>
          <a:lstStyle/>
          <a:p>
            <a:r>
              <a:rPr lang="en-US"/>
              <a:t>20~24/4/15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E2D2B3B-882E-40F3-A32F-6DD516915044}" type="slidenum">
              <a:rPr lang="en-US" smtClean="0"/>
              <a:pPr/>
              <a:t>‹#›</a:t>
            </a:fld>
            <a:endParaRPr lang="en-US"/>
          </a:p>
        </p:txBody>
      </p:sp>
      <p:sp>
        <p:nvSpPr>
          <p:cNvPr id="3" name="Text Placeholder 2"/>
          <p:cNvSpPr>
            <a:spLocks noGrp="1"/>
          </p:cNvSpPr>
          <p:nvPr>
            <p:ph type="body" idx="2" hasCustomPrompt="1"/>
          </p:nvPr>
        </p:nvSpPr>
        <p:spPr>
          <a:xfrm>
            <a:off x="189533" y="1752600"/>
            <a:ext cx="1600200" cy="4419600"/>
          </a:xfrm>
          <a:solidFill>
            <a:schemeClr val="accent6"/>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normAutofit/>
          </a:bodyPr>
          <a:lstStyle>
            <a:lvl1pPr marL="0" indent="0">
              <a:spcAft>
                <a:spcPts val="1000"/>
              </a:spcAft>
              <a:buNone/>
              <a:defRPr sz="1400" baseline="0"/>
            </a:lvl1pPr>
            <a:lvl2pPr>
              <a:buNone/>
              <a:defRPr sz="1200"/>
            </a:lvl2pPr>
            <a:lvl3pPr>
              <a:buNone/>
              <a:defRPr sz="1000"/>
            </a:lvl3pPr>
            <a:lvl4pPr>
              <a:buNone/>
              <a:defRPr sz="900"/>
            </a:lvl4pPr>
            <a:lvl5pPr>
              <a:buNone/>
              <a:defRPr sz="900"/>
            </a:lvl5pPr>
          </a:lstStyle>
          <a:p>
            <a:pPr lvl="0" eaLnBrk="1" latinLnBrk="0" hangingPunct="1"/>
            <a:r>
              <a:rPr kumimoji="0" lang="en-US"/>
              <a:t>Module Overviews ABC123</a:t>
            </a:r>
            <a:br>
              <a:rPr kumimoji="0" lang="en-US"/>
            </a:br>
            <a:r>
              <a:rPr kumimoji="0" lang="en-US"/>
              <a:t>xyz</a:t>
            </a:r>
          </a:p>
        </p:txBody>
      </p:sp>
      <p:sp>
        <p:nvSpPr>
          <p:cNvPr id="9" name="Content Placeholder 8"/>
          <p:cNvSpPr>
            <a:spLocks noGrp="1"/>
          </p:cNvSpPr>
          <p:nvPr>
            <p:ph sz="quarter" idx="1"/>
          </p:nvPr>
        </p:nvSpPr>
        <p:spPr>
          <a:xfrm>
            <a:off x="1983153" y="1752600"/>
            <a:ext cx="6965461"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Footer Placeholder 5"/>
          <p:cNvSpPr>
            <a:spLocks noGrp="1"/>
          </p:cNvSpPr>
          <p:nvPr>
            <p:ph type="ftr" sz="quarter" idx="11"/>
          </p:nvPr>
        </p:nvSpPr>
        <p:spPr>
          <a:xfrm>
            <a:off x="609600" y="6248206"/>
            <a:ext cx="5421083" cy="365125"/>
          </a:xfrm>
        </p:spPr>
        <p:txBody>
          <a:bodyPr/>
          <a:lstStyle/>
          <a:p>
            <a:r>
              <a:rPr lang="en-SG" dirty="0"/>
              <a:t>School of ICT - ISF - Apr '20 – SSD - Secure Software Design - Part 1</a:t>
            </a:r>
            <a:endParaRPr lang="en-US" dirty="0"/>
          </a:p>
        </p:txBody>
      </p:sp>
    </p:spTree>
    <p:extLst>
      <p:ext uri="{BB962C8B-B14F-4D97-AF65-F5344CB8AC3E}">
        <p14:creationId xmlns:p14="http://schemas.microsoft.com/office/powerpoint/2010/main" val="3470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38952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a:t>20~24/4/15</a:t>
            </a:r>
          </a:p>
        </p:txBody>
      </p:sp>
      <p:sp>
        <p:nvSpPr>
          <p:cNvPr id="3" name="Footer Placeholder 2"/>
          <p:cNvSpPr>
            <a:spLocks noGrp="1"/>
          </p:cNvSpPr>
          <p:nvPr>
            <p:ph type="ftr" sz="quarter" idx="3"/>
          </p:nvPr>
        </p:nvSpPr>
        <p:spPr>
          <a:xfrm>
            <a:off x="131976" y="6389326"/>
            <a:ext cx="5898708" cy="365125"/>
          </a:xfrm>
          <a:prstGeom prst="rect">
            <a:avLst/>
          </a:prstGeom>
        </p:spPr>
        <p:txBody>
          <a:bodyPr vert="horz" anchor="ctr"/>
          <a:lstStyle>
            <a:lvl1pPr algn="r" eaLnBrk="1" latinLnBrk="0" hangingPunct="1">
              <a:defRPr kumimoji="0" sz="1400">
                <a:solidFill>
                  <a:schemeClr val="tx2"/>
                </a:solidFill>
              </a:defRPr>
            </a:lvl1pPr>
          </a:lstStyle>
          <a:p>
            <a:r>
              <a:rPr lang="en-SG" dirty="0"/>
              <a:t>School of ICT - ISF - Apr '20 – SSD - Secure Software Design - Part 1</a:t>
            </a:r>
            <a:endParaRPr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EA66EF6D-3DA9-AB4A-B046-714C943A02DA}" type="slidenum">
              <a:rPr lang="en-US" smtClean="0"/>
              <a:t>‹#›</a:t>
            </a:fld>
            <a:endParaRPr lang="en-US"/>
          </a:p>
        </p:txBody>
      </p:sp>
      <p:sp>
        <p:nvSpPr>
          <p:cNvPr id="2" name="MSIPCMContentMarking" descr="{&quot;HashCode&quot;:-1818968269,&quot;Placement&quot;:&quot;Header&quot;}"/>
          <p:cNvSpPr txBox="1"/>
          <p:nvPr userDrawn="1"/>
        </p:nvSpPr>
        <p:spPr>
          <a:xfrm>
            <a:off x="0" y="0"/>
            <a:ext cx="2755813" cy="279435"/>
          </a:xfrm>
          <a:prstGeom prst="rect">
            <a:avLst/>
          </a:prstGeom>
          <a:noFill/>
        </p:spPr>
        <p:txBody>
          <a:bodyPr vert="horz" wrap="square" lIns="0" tIns="0" rIns="0" bIns="0" rtlCol="0" anchor="ctr" anchorCtr="1">
            <a:spAutoFit/>
          </a:bodyPr>
          <a:lstStyle/>
          <a:p>
            <a:pPr algn="l">
              <a:spcBef>
                <a:spcPts val="0"/>
              </a:spcBef>
              <a:spcAft>
                <a:spcPts val="0"/>
              </a:spcAft>
            </a:pPr>
            <a:r>
              <a:rPr lang="en-US" sz="1100" smtClean="0">
                <a:solidFill>
                  <a:srgbClr val="000000"/>
                </a:solidFill>
                <a:latin typeface="Calibri" panose="020F0502020204030204" pitchFamily="34" charset="0"/>
              </a:rPr>
              <a:t>                    Official (Closed) - Non Sensitive</a:t>
            </a:r>
            <a:endParaRPr lang="en-US" sz="1100">
              <a:solidFill>
                <a:srgbClr val="000000"/>
              </a:solidFill>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5" r:id="rId9"/>
    <p:sldLayoutId id="2147484062" r:id="rId10"/>
    <p:sldLayoutId id="2147484063" r:id="rId11"/>
    <p:sldLayoutId id="2147484064" r:id="rId12"/>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0mvCeNsTa1g?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07mRDyydCNY?feature=oembe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kRGPKh3NgHU?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71600" y="2743200"/>
            <a:ext cx="7467600" cy="1673225"/>
          </a:xfrm>
        </p:spPr>
        <p:txBody>
          <a:bodyPr>
            <a:normAutofit/>
          </a:bodyPr>
          <a:lstStyle/>
          <a:p>
            <a:r>
              <a:rPr lang="en-US" sz="2300" dirty="0"/>
              <a:t>Diploma in ISF</a:t>
            </a:r>
          </a:p>
          <a:p>
            <a:r>
              <a:rPr lang="en-US" sz="2300" dirty="0"/>
              <a:t>Academic Year (AY) 20/21 – Semester 3 (April `20)</a:t>
            </a:r>
          </a:p>
        </p:txBody>
      </p:sp>
      <p:sp>
        <p:nvSpPr>
          <p:cNvPr id="2" name="Title 1"/>
          <p:cNvSpPr>
            <a:spLocks noGrp="1"/>
          </p:cNvSpPr>
          <p:nvPr>
            <p:ph type="title"/>
          </p:nvPr>
        </p:nvSpPr>
        <p:spPr>
          <a:xfrm>
            <a:off x="1371600" y="1600200"/>
            <a:ext cx="7772400" cy="990600"/>
          </a:xfrm>
        </p:spPr>
        <p:txBody>
          <a:bodyPr>
            <a:noAutofit/>
          </a:bodyPr>
          <a:lstStyle/>
          <a:p>
            <a:r>
              <a:rPr lang="en-US" sz="3100" dirty="0"/>
              <a:t>SECURE SOFTWARE DEVELOPMENT  (SSD)</a:t>
            </a:r>
          </a:p>
        </p:txBody>
      </p:sp>
      <p:pic>
        <p:nvPicPr>
          <p:cNvPr id="5" name="Picture 4"/>
          <p:cNvPicPr>
            <a:picLocks noChangeAspect="1"/>
          </p:cNvPicPr>
          <p:nvPr/>
        </p:nvPicPr>
        <p:blipFill>
          <a:blip r:embed="rId3"/>
          <a:stretch>
            <a:fillRect/>
          </a:stretch>
        </p:blipFill>
        <p:spPr>
          <a:xfrm>
            <a:off x="4420312" y="206017"/>
            <a:ext cx="4368800" cy="990600"/>
          </a:xfrm>
          <a:prstGeom prst="rect">
            <a:avLst/>
          </a:prstGeom>
        </p:spPr>
      </p:pic>
      <p:sp>
        <p:nvSpPr>
          <p:cNvPr id="8" name="Rectangle 7"/>
          <p:cNvSpPr/>
          <p:nvPr/>
        </p:nvSpPr>
        <p:spPr>
          <a:xfrm>
            <a:off x="1371600" y="3984983"/>
            <a:ext cx="7772400" cy="990600"/>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7"/>
          <p:cNvSpPr txBox="1">
            <a:spLocks/>
          </p:cNvSpPr>
          <p:nvPr/>
        </p:nvSpPr>
        <p:spPr>
          <a:xfrm>
            <a:off x="1371600" y="3984982"/>
            <a:ext cx="7467600" cy="990601"/>
          </a:xfrm>
          <a:prstGeom prst="rect">
            <a:avLst/>
          </a:prstGeom>
        </p:spPr>
        <p:txBody>
          <a:bodyPr vert="horz" anchor="ctr">
            <a:norm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dirty="0"/>
              <a:t>Week 6</a:t>
            </a:r>
          </a:p>
        </p:txBody>
      </p:sp>
      <p:sp>
        <p:nvSpPr>
          <p:cNvPr id="10" name="Rectangle 9"/>
          <p:cNvSpPr/>
          <p:nvPr/>
        </p:nvSpPr>
        <p:spPr>
          <a:xfrm>
            <a:off x="1371600" y="5127984"/>
            <a:ext cx="7772400" cy="990600"/>
          </a:xfrm>
          <a:prstGeom prst="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Title 7"/>
          <p:cNvSpPr txBox="1">
            <a:spLocks/>
          </p:cNvSpPr>
          <p:nvPr/>
        </p:nvSpPr>
        <p:spPr>
          <a:xfrm>
            <a:off x="1371600" y="5127983"/>
            <a:ext cx="7467600" cy="990601"/>
          </a:xfrm>
          <a:prstGeom prst="rect">
            <a:avLst/>
          </a:prstGeom>
        </p:spPr>
        <p:txBody>
          <a:bodyPr vert="horz" anchor="ctr">
            <a:noAutofit/>
          </a:bodyPr>
          <a:lstStyle>
            <a:lvl1pPr algn="l" rtl="0" eaLnBrk="1" latinLnBrk="0" hangingPunct="1">
              <a:spcBef>
                <a:spcPct val="0"/>
              </a:spcBef>
              <a:buNone/>
              <a:defRPr kumimoji="0" sz="4400" b="0" kern="1200" cap="all" baseline="0">
                <a:solidFill>
                  <a:srgbClr val="FFFFFF"/>
                </a:solidFill>
                <a:latin typeface="+mj-lt"/>
                <a:ea typeface="+mj-ea"/>
                <a:cs typeface="+mj-cs"/>
              </a:defRPr>
            </a:lvl1pPr>
          </a:lstStyle>
          <a:p>
            <a:r>
              <a:rPr lang="en-US" sz="2800" dirty="0"/>
              <a:t>Secure software Design – Part 2</a:t>
            </a:r>
          </a:p>
        </p:txBody>
      </p:sp>
      <p:pic>
        <p:nvPicPr>
          <p:cNvPr id="3" name="Picture 2" descr="ICT-logo-Color.jp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29950" y="206017"/>
            <a:ext cx="1905000" cy="977900"/>
          </a:xfrm>
          <a:prstGeom prst="rect">
            <a:avLst/>
          </a:prstGeom>
        </p:spPr>
      </p:pic>
      <p:sp>
        <p:nvSpPr>
          <p:cNvPr id="13" name="TextBox 12"/>
          <p:cNvSpPr txBox="1"/>
          <p:nvPr/>
        </p:nvSpPr>
        <p:spPr>
          <a:xfrm>
            <a:off x="6316002" y="6484078"/>
            <a:ext cx="2827998" cy="369332"/>
          </a:xfrm>
          <a:prstGeom prst="rect">
            <a:avLst/>
          </a:prstGeom>
          <a:noFill/>
        </p:spPr>
        <p:txBody>
          <a:bodyPr wrap="square" rtlCol="0">
            <a:spAutoFit/>
          </a:bodyPr>
          <a:lstStyle/>
          <a:p>
            <a:r>
              <a:rPr lang="en-US" dirty="0"/>
              <a:t>Last Updated: </a:t>
            </a:r>
            <a:r>
              <a:rPr lang="en-US" dirty="0" smtClean="0"/>
              <a:t>24/05/2020</a:t>
            </a:r>
            <a:endParaRPr lang="en-US" dirty="0"/>
          </a:p>
        </p:txBody>
      </p:sp>
      <p:sp>
        <p:nvSpPr>
          <p:cNvPr id="12" name="Slide Number Placeholder 11"/>
          <p:cNvSpPr>
            <a:spLocks noGrp="1"/>
          </p:cNvSpPr>
          <p:nvPr>
            <p:ph type="sldNum" sz="quarter" idx="11"/>
          </p:nvPr>
        </p:nvSpPr>
        <p:spPr/>
        <p:txBody>
          <a:bodyPr/>
          <a:lstStyle/>
          <a:p>
            <a:fld id="{EA66EF6D-3DA9-AB4A-B046-714C943A02DA}" type="slidenum">
              <a:rPr lang="en-US" smtClean="0"/>
              <a:t>1</a:t>
            </a:fld>
            <a:endParaRPr lang="en-US"/>
          </a:p>
        </p:txBody>
      </p:sp>
    </p:spTree>
    <p:extLst>
      <p:ext uri="{BB962C8B-B14F-4D97-AF65-F5344CB8AC3E}">
        <p14:creationId xmlns:p14="http://schemas.microsoft.com/office/powerpoint/2010/main" val="285108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Federation</a:t>
            </a:r>
          </a:p>
        </p:txBody>
      </p:sp>
      <p:sp>
        <p:nvSpPr>
          <p:cNvPr id="3" name="Footer Placeholder 2"/>
          <p:cNvSpPr>
            <a:spLocks noGrp="1"/>
          </p:cNvSpPr>
          <p:nvPr>
            <p:ph type="ftr" sz="quarter" idx="11"/>
          </p:nvPr>
        </p:nvSpPr>
        <p:spPr/>
        <p:txBody>
          <a:bodyPr/>
          <a:lstStyle/>
          <a:p>
            <a:r>
              <a:rPr lang="en-SG" dirty="0"/>
              <a:t>School of ICT - ISF - Apr '20– SSD - Secure Software Design - Part 2</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10</a:t>
            </a:fld>
            <a:endParaRPr lang="en-US"/>
          </a:p>
        </p:txBody>
      </p:sp>
      <p:sp>
        <p:nvSpPr>
          <p:cNvPr id="5" name="Content Placeholder 4"/>
          <p:cNvSpPr>
            <a:spLocks noGrp="1"/>
          </p:cNvSpPr>
          <p:nvPr>
            <p:ph sz="quarter" idx="1"/>
          </p:nvPr>
        </p:nvSpPr>
        <p:spPr/>
        <p:txBody>
          <a:bodyPr/>
          <a:lstStyle/>
          <a:p>
            <a:r>
              <a:rPr lang="en-US" dirty="0"/>
              <a:t>Federation extends SSO across enterprises.</a:t>
            </a:r>
          </a:p>
          <a:p>
            <a:r>
              <a:rPr lang="en-US" dirty="0"/>
              <a:t>In a federated system, an individual can log into one site and access services at another affiliated site without having to log in each time or re-establish an identity.</a:t>
            </a:r>
          </a:p>
          <a:p>
            <a:endParaRPr lang="en-US" dirty="0"/>
          </a:p>
        </p:txBody>
      </p:sp>
    </p:spTree>
    <p:extLst>
      <p:ext uri="{BB962C8B-B14F-4D97-AF65-F5344CB8AC3E}">
        <p14:creationId xmlns:p14="http://schemas.microsoft.com/office/powerpoint/2010/main" val="1208985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Key Secure Design Principles</a:t>
            </a:r>
          </a:p>
        </p:txBody>
      </p:sp>
      <p:sp>
        <p:nvSpPr>
          <p:cNvPr id="4" name="Slide Number Placeholder 3"/>
          <p:cNvSpPr>
            <a:spLocks noGrp="1"/>
          </p:cNvSpPr>
          <p:nvPr>
            <p:ph type="sldNum" sz="quarter" idx="11"/>
          </p:nvPr>
        </p:nvSpPr>
        <p:spPr/>
        <p:txBody>
          <a:bodyPr>
            <a:normAutofit/>
          </a:bodyPr>
          <a:lstStyle/>
          <a:p>
            <a:fld id="{AF3D3EA0-AD48-4031-8C6C-F39800F9C90E}" type="slidenum">
              <a:rPr lang="en-US" smtClean="0"/>
              <a:t>11</a:t>
            </a:fld>
            <a:endParaRPr lang="en-US" dirty="0"/>
          </a:p>
        </p:txBody>
      </p:sp>
      <p:sp>
        <p:nvSpPr>
          <p:cNvPr id="3" name="Footer Placeholder 2"/>
          <p:cNvSpPr>
            <a:spLocks noGrp="1"/>
          </p:cNvSpPr>
          <p:nvPr>
            <p:ph type="ftr" sz="quarter" idx="12"/>
          </p:nvPr>
        </p:nvSpPr>
        <p:spPr/>
        <p:txBody>
          <a:bodyPr/>
          <a:lstStyle/>
          <a:p>
            <a:r>
              <a:rPr lang="en-SG" dirty="0"/>
              <a:t>School of ICT - ISF - Apr '20 – SSD - Secure Software Design - Part 2</a:t>
            </a:r>
            <a:endParaRPr lang="en-US" dirty="0"/>
          </a:p>
        </p:txBody>
      </p:sp>
      <p:sp>
        <p:nvSpPr>
          <p:cNvPr id="8" name="Text Placeholder 6"/>
          <p:cNvSpPr txBox="1">
            <a:spLocks/>
          </p:cNvSpPr>
          <p:nvPr/>
        </p:nvSpPr>
        <p:spPr>
          <a:xfrm>
            <a:off x="5823295" y="5210129"/>
            <a:ext cx="2792474" cy="1014662"/>
          </a:xfrm>
          <a:prstGeom prst="rect">
            <a:avLst/>
          </a:prstGeom>
        </p:spPr>
        <p:txBody>
          <a:bodyPr vert="horz" anchor="t">
            <a:normAutofit fontScale="77500" lnSpcReduction="20000"/>
          </a:bodyPr>
          <a:lstStyle>
            <a:lvl1pPr marL="0" indent="0" algn="l" rtl="0" eaLnBrk="1" latinLnBrk="0" hangingPunct="1">
              <a:spcBef>
                <a:spcPts val="700"/>
              </a:spcBef>
              <a:buClr>
                <a:schemeClr val="accent2"/>
              </a:buClr>
              <a:buSzPct val="60000"/>
              <a:buFont typeface="Wingdings"/>
              <a:buNone/>
              <a:defRPr kumimoji="0" sz="2800" kern="1200">
                <a:solidFill>
                  <a:schemeClr val="tx2"/>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kumimoji="0" sz="1800" kern="1200">
                <a:solidFill>
                  <a:schemeClr val="tx1">
                    <a:tint val="75000"/>
                  </a:schemeClr>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kumimoji="0" sz="1600" kern="1200">
                <a:solidFill>
                  <a:schemeClr val="tx1">
                    <a:tint val="75000"/>
                  </a:schemeClr>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kumimoji="0" sz="1400" kern="1200">
                <a:solidFill>
                  <a:schemeClr val="tx1">
                    <a:tint val="75000"/>
                  </a:schemeClr>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kumimoji="0" sz="1400" kern="1200">
                <a:solidFill>
                  <a:schemeClr val="tx1">
                    <a:tint val="75000"/>
                  </a:schemeClr>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a:t>Source: Official (ISC)</a:t>
            </a:r>
            <a:r>
              <a:rPr lang="en-US" baseline="30000"/>
              <a:t>2 </a:t>
            </a:r>
            <a:r>
              <a:rPr lang="en-US"/>
              <a:t>CSSLP CBK – 2</a:t>
            </a:r>
            <a:r>
              <a:rPr lang="en-US" baseline="30000"/>
              <a:t>nd</a:t>
            </a:r>
            <a:r>
              <a:rPr lang="en-US"/>
              <a:t> Edition - Mano Paul</a:t>
            </a:r>
            <a:endParaRPr lang="en-US" dirty="0"/>
          </a:p>
        </p:txBody>
      </p:sp>
      <p:sp>
        <p:nvSpPr>
          <p:cNvPr id="9" name="Content Placeholder 6"/>
          <p:cNvSpPr txBox="1">
            <a:spLocks/>
          </p:cNvSpPr>
          <p:nvPr/>
        </p:nvSpPr>
        <p:spPr>
          <a:xfrm>
            <a:off x="1371600" y="2743200"/>
            <a:ext cx="6060868" cy="3485147"/>
          </a:xfrm>
          <a:prstGeom prst="rect">
            <a:avLst/>
          </a:prstGeom>
        </p:spPr>
        <p:txBody>
          <a:bodyPr vert="horz" anchor="t">
            <a:normAutofit fontScale="70000" lnSpcReduction="20000"/>
          </a:bodyPr>
          <a:lstStyle>
            <a:lvl1pPr marL="0" indent="0" algn="l" rtl="0" eaLnBrk="1" latinLnBrk="0" hangingPunct="1">
              <a:spcBef>
                <a:spcPts val="700"/>
              </a:spcBef>
              <a:buClr>
                <a:schemeClr val="accent2"/>
              </a:buClr>
              <a:buSzPct val="60000"/>
              <a:buFont typeface="Wingdings"/>
              <a:buNone/>
              <a:defRPr kumimoji="0" sz="2800" kern="1200">
                <a:solidFill>
                  <a:schemeClr val="tx2"/>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kumimoji="0" sz="1800" kern="1200">
                <a:solidFill>
                  <a:schemeClr val="tx1">
                    <a:tint val="75000"/>
                  </a:schemeClr>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kumimoji="0" sz="1600" kern="1200">
                <a:solidFill>
                  <a:schemeClr val="tx1">
                    <a:tint val="75000"/>
                  </a:schemeClr>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kumimoji="0" sz="1400" kern="1200">
                <a:solidFill>
                  <a:schemeClr val="tx1">
                    <a:tint val="75000"/>
                  </a:schemeClr>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kumimoji="0" sz="1400" kern="1200">
                <a:solidFill>
                  <a:schemeClr val="tx1">
                    <a:tint val="75000"/>
                  </a:schemeClr>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dirty="0"/>
              <a:t>Least Privilege</a:t>
            </a:r>
          </a:p>
          <a:p>
            <a:pPr defTabSz="914400"/>
            <a:r>
              <a:rPr lang="en-US" dirty="0"/>
              <a:t>Separation of duties</a:t>
            </a:r>
          </a:p>
          <a:p>
            <a:pPr defTabSz="914400"/>
            <a:r>
              <a:rPr lang="en-US" dirty="0"/>
              <a:t>Defense-in-Depth</a:t>
            </a:r>
          </a:p>
          <a:p>
            <a:pPr defTabSz="914400"/>
            <a:r>
              <a:rPr lang="en-US" dirty="0"/>
              <a:t>Fail Safe</a:t>
            </a:r>
          </a:p>
          <a:p>
            <a:pPr defTabSz="914400"/>
            <a:r>
              <a:rPr lang="en-US" dirty="0"/>
              <a:t>Economy of Mechanism</a:t>
            </a:r>
          </a:p>
          <a:p>
            <a:pPr defTabSz="914400"/>
            <a:r>
              <a:rPr lang="en-US" dirty="0"/>
              <a:t>Complete Mediation</a:t>
            </a:r>
          </a:p>
          <a:p>
            <a:pPr defTabSz="914400"/>
            <a:r>
              <a:rPr lang="en-US" dirty="0"/>
              <a:t>Open Design</a:t>
            </a:r>
          </a:p>
          <a:p>
            <a:pPr defTabSz="914400"/>
            <a:r>
              <a:rPr lang="en-US" dirty="0"/>
              <a:t>Least Common Mechanism</a:t>
            </a:r>
          </a:p>
          <a:p>
            <a:pPr defTabSz="914400"/>
            <a:r>
              <a:rPr lang="en-US" dirty="0"/>
              <a:t>Psychological Acceptability</a:t>
            </a:r>
          </a:p>
          <a:p>
            <a:pPr defTabSz="914400"/>
            <a:r>
              <a:rPr lang="en-US" dirty="0"/>
              <a:t>Leveraging Existing Components</a:t>
            </a:r>
          </a:p>
        </p:txBody>
      </p:sp>
      <p:graphicFrame>
        <p:nvGraphicFramePr>
          <p:cNvPr id="2" name="Object 1">
            <a:extLst>
              <a:ext uri="{FF2B5EF4-FFF2-40B4-BE49-F238E27FC236}">
                <a16:creationId xmlns:a16="http://schemas.microsoft.com/office/drawing/2014/main" id="{91EB6E4C-D338-4EB0-924F-32AAC3F7C7C3}"/>
              </a:ext>
            </a:extLst>
          </p:cNvPr>
          <p:cNvGraphicFramePr>
            <a:graphicFrameLocks noChangeAspect="1"/>
          </p:cNvGraphicFramePr>
          <p:nvPr>
            <p:extLst>
              <p:ext uri="{D42A27DB-BD31-4B8C-83A1-F6EECF244321}">
                <p14:modId xmlns:p14="http://schemas.microsoft.com/office/powerpoint/2010/main" val="3000608482"/>
              </p:ext>
            </p:extLst>
          </p:nvPr>
        </p:nvGraphicFramePr>
        <p:xfrm>
          <a:off x="6729413" y="3652838"/>
          <a:ext cx="796925" cy="1658937"/>
        </p:xfrm>
        <a:graphic>
          <a:graphicData uri="http://schemas.openxmlformats.org/presentationml/2006/ole">
            <mc:AlternateContent xmlns:mc="http://schemas.openxmlformats.org/markup-compatibility/2006">
              <mc:Choice xmlns:v="urn:schemas-microsoft-com:vml" Requires="v">
                <p:oleObj spid="_x0000_s1099" name="Acrobat Document" showAsIcon="1" r:id="rId3" imgW="380880" imgH="792360" progId="AcroExch.Document.DC">
                  <p:embed/>
                </p:oleObj>
              </mc:Choice>
              <mc:Fallback>
                <p:oleObj name="Acrobat Document" showAsIcon="1" r:id="rId3" imgW="380880" imgH="792360" progId="AcroExch.Document.DC">
                  <p:embed/>
                  <p:pic>
                    <p:nvPicPr>
                      <p:cNvPr id="0" name=""/>
                      <p:cNvPicPr/>
                      <p:nvPr/>
                    </p:nvPicPr>
                    <p:blipFill>
                      <a:blip r:embed="rId4"/>
                      <a:stretch>
                        <a:fillRect/>
                      </a:stretch>
                    </p:blipFill>
                    <p:spPr>
                      <a:xfrm>
                        <a:off x="6729413" y="3652838"/>
                        <a:ext cx="796925" cy="1658937"/>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44445AFD-530C-4263-965A-595923832A71}"/>
              </a:ext>
            </a:extLst>
          </p:cNvPr>
          <p:cNvSpPr txBox="1"/>
          <p:nvPr/>
        </p:nvSpPr>
        <p:spPr>
          <a:xfrm flipH="1">
            <a:off x="5392132" y="3134156"/>
            <a:ext cx="3431025" cy="369332"/>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SG" dirty="0"/>
              <a:t>Read Security Design Principles</a:t>
            </a:r>
          </a:p>
        </p:txBody>
      </p:sp>
    </p:spTree>
    <p:extLst>
      <p:ext uri="{BB962C8B-B14F-4D97-AF65-F5344CB8AC3E}">
        <p14:creationId xmlns:p14="http://schemas.microsoft.com/office/powerpoint/2010/main" val="147707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Secure Design Principles</a:t>
            </a:r>
            <a:endParaRPr lang="en-US" sz="3600" dirty="0"/>
          </a:p>
        </p:txBody>
      </p:sp>
      <p:sp>
        <p:nvSpPr>
          <p:cNvPr id="3" name="Footer Placeholder 2"/>
          <p:cNvSpPr>
            <a:spLocks noGrp="1"/>
          </p:cNvSpPr>
          <p:nvPr>
            <p:ph type="ftr" sz="quarter" idx="11"/>
          </p:nvPr>
        </p:nvSpPr>
        <p:spPr/>
        <p:txBody>
          <a:bodyPr/>
          <a:lstStyle/>
          <a:p>
            <a:r>
              <a:rPr lang="en-SG" dirty="0"/>
              <a:t>School of ICT - CSF - Apr '20 – SSD - Secure Software Design - Part </a:t>
            </a:r>
            <a:r>
              <a:rPr lang="en-SG" dirty="0" smtClean="0"/>
              <a:t>2</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12</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78356258"/>
              </p:ext>
            </p:extLst>
          </p:nvPr>
        </p:nvGraphicFramePr>
        <p:xfrm>
          <a:off x="426720" y="1897145"/>
          <a:ext cx="8339328" cy="4194682"/>
        </p:xfrm>
        <a:graphic>
          <a:graphicData uri="http://schemas.openxmlformats.org/drawingml/2006/table">
            <a:tbl>
              <a:tblPr firstRow="1" bandRow="1">
                <a:tableStyleId>{5C22544A-7EE6-4342-B048-85BDC9FD1C3A}</a:tableStyleId>
              </a:tblPr>
              <a:tblGrid>
                <a:gridCol w="2767584">
                  <a:extLst>
                    <a:ext uri="{9D8B030D-6E8A-4147-A177-3AD203B41FA5}">
                      <a16:colId xmlns:a16="http://schemas.microsoft.com/office/drawing/2014/main" val="2265033039"/>
                    </a:ext>
                  </a:extLst>
                </a:gridCol>
                <a:gridCol w="5571744">
                  <a:extLst>
                    <a:ext uri="{9D8B030D-6E8A-4147-A177-3AD203B41FA5}">
                      <a16:colId xmlns:a16="http://schemas.microsoft.com/office/drawing/2014/main" val="3745960003"/>
                    </a:ext>
                  </a:extLst>
                </a:gridCol>
              </a:tblGrid>
              <a:tr h="404507">
                <a:tc>
                  <a:txBody>
                    <a:bodyPr/>
                    <a:lstStyle/>
                    <a:p>
                      <a:r>
                        <a:rPr lang="en-US" dirty="0" smtClean="0"/>
                        <a:t>Design Principles</a:t>
                      </a:r>
                      <a:endParaRPr lang="en-US" dirty="0"/>
                    </a:p>
                  </a:txBody>
                  <a:tcPr/>
                </a:tc>
                <a:tc>
                  <a:txBody>
                    <a:bodyPr/>
                    <a:lstStyle/>
                    <a:p>
                      <a:r>
                        <a:rPr lang="en-US" dirty="0" smtClean="0"/>
                        <a:t>Examples</a:t>
                      </a:r>
                      <a:endParaRPr lang="en-US" dirty="0"/>
                    </a:p>
                  </a:txBody>
                  <a:tcPr/>
                </a:tc>
                <a:extLst>
                  <a:ext uri="{0D108BD9-81ED-4DB2-BD59-A6C34878D82A}">
                    <a16:rowId xmlns:a16="http://schemas.microsoft.com/office/drawing/2014/main" val="2663411753"/>
                  </a:ext>
                </a:extLst>
              </a:tr>
              <a:tr h="9974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Least Privilege</a:t>
                      </a:r>
                    </a:p>
                    <a:p>
                      <a:endParaRPr lang="en-US" dirty="0"/>
                    </a:p>
                  </a:txBody>
                  <a:tcPr/>
                </a:tc>
                <a:tc>
                  <a:txBody>
                    <a:bodyPr/>
                    <a:lstStyle/>
                    <a:p>
                      <a:r>
                        <a:rPr lang="en-US" dirty="0" smtClean="0"/>
                        <a:t>Use of</a:t>
                      </a:r>
                      <a:r>
                        <a:rPr lang="en-US" baseline="0" dirty="0" smtClean="0"/>
                        <a:t> accounts with non-administrative abilities, </a:t>
                      </a:r>
                      <a:r>
                        <a:rPr lang="en-US" baseline="0" dirty="0" err="1" smtClean="0"/>
                        <a:t>eg</a:t>
                      </a:r>
                      <a:r>
                        <a:rPr lang="en-US" baseline="0" dirty="0" smtClean="0"/>
                        <a:t>; instead of </a:t>
                      </a:r>
                      <a:r>
                        <a:rPr lang="en-US" baseline="0" dirty="0" err="1" smtClean="0"/>
                        <a:t>sysadmin</a:t>
                      </a:r>
                      <a:r>
                        <a:rPr lang="en-US" baseline="0" dirty="0" smtClean="0"/>
                        <a:t> account, use </a:t>
                      </a:r>
                      <a:r>
                        <a:rPr lang="en-US" baseline="0" dirty="0" err="1" smtClean="0"/>
                        <a:t>datareader</a:t>
                      </a:r>
                      <a:r>
                        <a:rPr lang="en-US" baseline="0" dirty="0" smtClean="0"/>
                        <a:t> account to execute database commands.</a:t>
                      </a:r>
                      <a:endParaRPr lang="en-US" dirty="0"/>
                    </a:p>
                  </a:txBody>
                  <a:tcPr/>
                </a:tc>
                <a:extLst>
                  <a:ext uri="{0D108BD9-81ED-4DB2-BD59-A6C34878D82A}">
                    <a16:rowId xmlns:a16="http://schemas.microsoft.com/office/drawing/2014/main" val="834303801"/>
                  </a:ext>
                </a:extLst>
              </a:tr>
              <a:tr h="698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Separation of duties</a:t>
                      </a:r>
                    </a:p>
                    <a:p>
                      <a:endParaRPr lang="en-US" dirty="0"/>
                    </a:p>
                  </a:txBody>
                  <a:tcPr/>
                </a:tc>
                <a:tc>
                  <a:txBody>
                    <a:bodyPr/>
                    <a:lstStyle/>
                    <a:p>
                      <a:r>
                        <a:rPr lang="en-US" dirty="0" smtClean="0"/>
                        <a:t>Programmer should not be allow to review his/her</a:t>
                      </a:r>
                      <a:r>
                        <a:rPr lang="en-US" baseline="0" dirty="0" smtClean="0"/>
                        <a:t> own code.</a:t>
                      </a:r>
                      <a:endParaRPr lang="en-US" dirty="0"/>
                    </a:p>
                  </a:txBody>
                  <a:tcPr/>
                </a:tc>
                <a:extLst>
                  <a:ext uri="{0D108BD9-81ED-4DB2-BD59-A6C34878D82A}">
                    <a16:rowId xmlns:a16="http://schemas.microsoft.com/office/drawing/2014/main" val="2549989568"/>
                  </a:ext>
                </a:extLst>
              </a:tr>
              <a:tr h="698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Defense-in-Depth</a:t>
                      </a:r>
                    </a:p>
                    <a:p>
                      <a:endParaRPr lang="en-US" dirty="0"/>
                    </a:p>
                  </a:txBody>
                  <a:tcPr/>
                </a:tc>
                <a:tc>
                  <a:txBody>
                    <a:bodyPr/>
                    <a:lstStyle/>
                    <a:p>
                      <a:r>
                        <a:rPr lang="en-US" dirty="0" smtClean="0"/>
                        <a:t>Disallowing</a:t>
                      </a:r>
                      <a:r>
                        <a:rPr lang="en-US" baseline="0" dirty="0" smtClean="0"/>
                        <a:t> active scripting in conjunction with output encoding to defend against XSS attack.</a:t>
                      </a:r>
                      <a:endParaRPr lang="en-US" dirty="0"/>
                    </a:p>
                  </a:txBody>
                  <a:tcPr/>
                </a:tc>
                <a:extLst>
                  <a:ext uri="{0D108BD9-81ED-4DB2-BD59-A6C34878D82A}">
                    <a16:rowId xmlns:a16="http://schemas.microsoft.com/office/drawing/2014/main" val="2191734203"/>
                  </a:ext>
                </a:extLst>
              </a:tr>
              <a:tr h="698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Fail Safe</a:t>
                      </a:r>
                    </a:p>
                    <a:p>
                      <a:endParaRPr lang="en-US" dirty="0"/>
                    </a:p>
                  </a:txBody>
                  <a:tcPr/>
                </a:tc>
                <a:tc>
                  <a:txBody>
                    <a:bodyPr/>
                    <a:lstStyle/>
                    <a:p>
                      <a:r>
                        <a:rPr lang="en-US" dirty="0" smtClean="0"/>
                        <a:t>Account lockout mechanism </a:t>
                      </a:r>
                      <a:endParaRPr lang="en-US" dirty="0"/>
                    </a:p>
                  </a:txBody>
                  <a:tcPr/>
                </a:tc>
                <a:extLst>
                  <a:ext uri="{0D108BD9-81ED-4DB2-BD59-A6C34878D82A}">
                    <a16:rowId xmlns:a16="http://schemas.microsoft.com/office/drawing/2014/main" val="3020909053"/>
                  </a:ext>
                </a:extLst>
              </a:tr>
              <a:tr h="698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Economy of Mechanism</a:t>
                      </a:r>
                    </a:p>
                    <a:p>
                      <a:endParaRPr lang="en-US" dirty="0"/>
                    </a:p>
                  </a:txBody>
                  <a:tcPr/>
                </a:tc>
                <a:tc>
                  <a:txBody>
                    <a:bodyPr/>
                    <a:lstStyle/>
                    <a:p>
                      <a:r>
                        <a:rPr lang="en-US" dirty="0" smtClean="0"/>
                        <a:t>Single Sign On (SSO) illustrates simplification of user authentication. Keep it simple.</a:t>
                      </a:r>
                      <a:endParaRPr lang="en-US" dirty="0"/>
                    </a:p>
                  </a:txBody>
                  <a:tcPr/>
                </a:tc>
                <a:extLst>
                  <a:ext uri="{0D108BD9-81ED-4DB2-BD59-A6C34878D82A}">
                    <a16:rowId xmlns:a16="http://schemas.microsoft.com/office/drawing/2014/main" val="1090839233"/>
                  </a:ext>
                </a:extLst>
              </a:tr>
            </a:tbl>
          </a:graphicData>
        </a:graphic>
      </p:graphicFrame>
    </p:spTree>
    <p:extLst>
      <p:ext uri="{BB962C8B-B14F-4D97-AF65-F5344CB8AC3E}">
        <p14:creationId xmlns:p14="http://schemas.microsoft.com/office/powerpoint/2010/main" val="2041763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Key Secure Design Principles</a:t>
            </a:r>
            <a:endParaRPr lang="en-US" sz="3600" dirty="0"/>
          </a:p>
        </p:txBody>
      </p:sp>
      <p:sp>
        <p:nvSpPr>
          <p:cNvPr id="3" name="Footer Placeholder 2"/>
          <p:cNvSpPr>
            <a:spLocks noGrp="1"/>
          </p:cNvSpPr>
          <p:nvPr>
            <p:ph type="ftr" sz="quarter" idx="11"/>
          </p:nvPr>
        </p:nvSpPr>
        <p:spPr/>
        <p:txBody>
          <a:bodyPr/>
          <a:lstStyle/>
          <a:p>
            <a:r>
              <a:rPr lang="en-SG" dirty="0"/>
              <a:t>School of ICT - CSF - Apr '20 – SSD - Secure Software Design - Part </a:t>
            </a:r>
            <a:r>
              <a:rPr lang="en-SG" dirty="0" smtClean="0"/>
              <a:t>2</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315931902"/>
              </p:ext>
            </p:extLst>
          </p:nvPr>
        </p:nvGraphicFramePr>
        <p:xfrm>
          <a:off x="426720" y="1897142"/>
          <a:ext cx="8180832" cy="4312745"/>
        </p:xfrm>
        <a:graphic>
          <a:graphicData uri="http://schemas.openxmlformats.org/drawingml/2006/table">
            <a:tbl>
              <a:tblPr firstRow="1" bandRow="1">
                <a:tableStyleId>{5C22544A-7EE6-4342-B048-85BDC9FD1C3A}</a:tableStyleId>
              </a:tblPr>
              <a:tblGrid>
                <a:gridCol w="3436138">
                  <a:extLst>
                    <a:ext uri="{9D8B030D-6E8A-4147-A177-3AD203B41FA5}">
                      <a16:colId xmlns:a16="http://schemas.microsoft.com/office/drawing/2014/main" val="2265033039"/>
                    </a:ext>
                  </a:extLst>
                </a:gridCol>
                <a:gridCol w="4744694">
                  <a:extLst>
                    <a:ext uri="{9D8B030D-6E8A-4147-A177-3AD203B41FA5}">
                      <a16:colId xmlns:a16="http://schemas.microsoft.com/office/drawing/2014/main" val="3745960003"/>
                    </a:ext>
                  </a:extLst>
                </a:gridCol>
              </a:tblGrid>
              <a:tr h="393152">
                <a:tc>
                  <a:txBody>
                    <a:bodyPr/>
                    <a:lstStyle/>
                    <a:p>
                      <a:r>
                        <a:rPr lang="en-US" dirty="0" smtClean="0"/>
                        <a:t>Design Principles</a:t>
                      </a:r>
                      <a:endParaRPr lang="en-US" dirty="0"/>
                    </a:p>
                  </a:txBody>
                  <a:tcPr/>
                </a:tc>
                <a:tc>
                  <a:txBody>
                    <a:bodyPr/>
                    <a:lstStyle/>
                    <a:p>
                      <a:r>
                        <a:rPr lang="en-US" dirty="0" smtClean="0"/>
                        <a:t>Examples</a:t>
                      </a:r>
                      <a:endParaRPr lang="en-US" dirty="0"/>
                    </a:p>
                  </a:txBody>
                  <a:tcPr/>
                </a:tc>
                <a:extLst>
                  <a:ext uri="{0D108BD9-81ED-4DB2-BD59-A6C34878D82A}">
                    <a16:rowId xmlns:a16="http://schemas.microsoft.com/office/drawing/2014/main" val="2663411753"/>
                  </a:ext>
                </a:extLst>
              </a:tr>
              <a:tr h="969417">
                <a:tc>
                  <a:txBody>
                    <a:bodyPr/>
                    <a:lstStyle/>
                    <a:p>
                      <a:pPr defTabSz="914400"/>
                      <a:r>
                        <a:rPr lang="en-US" dirty="0" smtClean="0"/>
                        <a:t>Complete Mediation</a:t>
                      </a:r>
                    </a:p>
                    <a:p>
                      <a:endParaRPr lang="en-US" dirty="0"/>
                    </a:p>
                  </a:txBody>
                  <a:tcPr/>
                </a:tc>
                <a:tc>
                  <a:txBody>
                    <a:bodyPr/>
                    <a:lstStyle/>
                    <a:p>
                      <a:r>
                        <a:rPr lang="en-US" dirty="0" smtClean="0"/>
                        <a:t>Access request</a:t>
                      </a:r>
                      <a:r>
                        <a:rPr lang="en-US" baseline="0" dirty="0" smtClean="0"/>
                        <a:t>s need to be mediated each time, every time, so that authority is not circumvented in subsequent requests.</a:t>
                      </a:r>
                      <a:endParaRPr lang="en-US" dirty="0"/>
                    </a:p>
                  </a:txBody>
                  <a:tcPr/>
                </a:tc>
                <a:extLst>
                  <a:ext uri="{0D108BD9-81ED-4DB2-BD59-A6C34878D82A}">
                    <a16:rowId xmlns:a16="http://schemas.microsoft.com/office/drawing/2014/main" val="834303801"/>
                  </a:ext>
                </a:extLst>
              </a:tr>
              <a:tr h="678592">
                <a:tc>
                  <a:txBody>
                    <a:bodyPr/>
                    <a:lstStyle/>
                    <a:p>
                      <a:pPr defTabSz="914400"/>
                      <a:r>
                        <a:rPr lang="en-US" dirty="0" smtClean="0"/>
                        <a:t>Open Design</a:t>
                      </a:r>
                    </a:p>
                    <a:p>
                      <a:endParaRPr lang="en-US" dirty="0"/>
                    </a:p>
                  </a:txBody>
                  <a:tcPr/>
                </a:tc>
                <a:tc>
                  <a:txBody>
                    <a:bodyPr/>
                    <a:lstStyle/>
                    <a:p>
                      <a:r>
                        <a:rPr lang="en-US" dirty="0" err="1" smtClean="0"/>
                        <a:t>Kerckhoff’s</a:t>
                      </a:r>
                      <a:r>
                        <a:rPr lang="en-US" dirty="0" smtClean="0"/>
                        <a:t> principle where all information</a:t>
                      </a:r>
                      <a:r>
                        <a:rPr lang="en-US" baseline="0" dirty="0" smtClean="0"/>
                        <a:t> about crypto system is public knowledge except the key.</a:t>
                      </a:r>
                      <a:endParaRPr lang="en-US" dirty="0"/>
                    </a:p>
                  </a:txBody>
                  <a:tcPr/>
                </a:tc>
                <a:extLst>
                  <a:ext uri="{0D108BD9-81ED-4DB2-BD59-A6C34878D82A}">
                    <a16:rowId xmlns:a16="http://schemas.microsoft.com/office/drawing/2014/main" val="2549989568"/>
                  </a:ext>
                </a:extLst>
              </a:tr>
              <a:tr h="678592">
                <a:tc>
                  <a:txBody>
                    <a:bodyPr/>
                    <a:lstStyle/>
                    <a:p>
                      <a:pPr defTabSz="914400"/>
                      <a:r>
                        <a:rPr lang="en-US" dirty="0" smtClean="0"/>
                        <a:t>Least Common Mechanism</a:t>
                      </a:r>
                    </a:p>
                    <a:p>
                      <a:endParaRPr lang="en-US" dirty="0"/>
                    </a:p>
                  </a:txBody>
                  <a:tcPr/>
                </a:tc>
                <a:tc>
                  <a:txBody>
                    <a:bodyPr/>
                    <a:lstStyle/>
                    <a:p>
                      <a:r>
                        <a:rPr lang="en-US" dirty="0" smtClean="0"/>
                        <a:t>Mechanisms common to more than one</a:t>
                      </a:r>
                      <a:r>
                        <a:rPr lang="en-US" baseline="0" dirty="0" smtClean="0"/>
                        <a:t> user or processes, should not be used.</a:t>
                      </a:r>
                      <a:endParaRPr lang="en-US" dirty="0"/>
                    </a:p>
                  </a:txBody>
                  <a:tcPr/>
                </a:tc>
                <a:extLst>
                  <a:ext uri="{0D108BD9-81ED-4DB2-BD59-A6C34878D82A}">
                    <a16:rowId xmlns:a16="http://schemas.microsoft.com/office/drawing/2014/main" val="2191734203"/>
                  </a:ext>
                </a:extLst>
              </a:tr>
              <a:tr h="678592">
                <a:tc>
                  <a:txBody>
                    <a:bodyPr/>
                    <a:lstStyle/>
                    <a:p>
                      <a:pPr defTabSz="914400"/>
                      <a:r>
                        <a:rPr lang="en-US" dirty="0" smtClean="0"/>
                        <a:t>Psychological Acceptability</a:t>
                      </a:r>
                    </a:p>
                    <a:p>
                      <a:endParaRPr lang="en-US" dirty="0"/>
                    </a:p>
                  </a:txBody>
                  <a:tcPr/>
                </a:tc>
                <a:tc>
                  <a:txBody>
                    <a:bodyPr/>
                    <a:lstStyle/>
                    <a:p>
                      <a:r>
                        <a:rPr lang="en-US" dirty="0" smtClean="0"/>
                        <a:t>Easy to use</a:t>
                      </a:r>
                      <a:r>
                        <a:rPr lang="en-US" baseline="0" dirty="0" smtClean="0"/>
                        <a:t> interface that process transaction transparently. </a:t>
                      </a:r>
                      <a:endParaRPr lang="en-US" dirty="0"/>
                    </a:p>
                  </a:txBody>
                  <a:tcPr/>
                </a:tc>
                <a:extLst>
                  <a:ext uri="{0D108BD9-81ED-4DB2-BD59-A6C34878D82A}">
                    <a16:rowId xmlns:a16="http://schemas.microsoft.com/office/drawing/2014/main" val="3020909053"/>
                  </a:ext>
                </a:extLst>
              </a:tr>
              <a:tr h="678592">
                <a:tc>
                  <a:txBody>
                    <a:bodyPr/>
                    <a:lstStyle/>
                    <a:p>
                      <a:pPr defTabSz="914400"/>
                      <a:r>
                        <a:rPr lang="en-US" dirty="0" smtClean="0"/>
                        <a:t>Leveraging Existing Components</a:t>
                      </a:r>
                    </a:p>
                    <a:p>
                      <a:endParaRPr lang="en-US" dirty="0"/>
                    </a:p>
                  </a:txBody>
                  <a:tcPr/>
                </a:tc>
                <a:tc>
                  <a:txBody>
                    <a:bodyPr/>
                    <a:lstStyle/>
                    <a:p>
                      <a:r>
                        <a:rPr lang="en-US" dirty="0" smtClean="0"/>
                        <a:t>Reuse of tested and proven, existing libraries and common components.</a:t>
                      </a:r>
                      <a:endParaRPr lang="en-US" dirty="0"/>
                    </a:p>
                  </a:txBody>
                  <a:tcPr/>
                </a:tc>
                <a:extLst>
                  <a:ext uri="{0D108BD9-81ED-4DB2-BD59-A6C34878D82A}">
                    <a16:rowId xmlns:a16="http://schemas.microsoft.com/office/drawing/2014/main" val="1090839233"/>
                  </a:ext>
                </a:extLst>
              </a:tr>
            </a:tbl>
          </a:graphicData>
        </a:graphic>
      </p:graphicFrame>
    </p:spTree>
    <p:extLst>
      <p:ext uri="{BB962C8B-B14F-4D97-AF65-F5344CB8AC3E}">
        <p14:creationId xmlns:p14="http://schemas.microsoft.com/office/powerpoint/2010/main" val="107303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Open-Ended Question</a:t>
            </a:r>
          </a:p>
        </p:txBody>
      </p:sp>
      <p:sp>
        <p:nvSpPr>
          <p:cNvPr id="3" name="Footer Placeholder 2"/>
          <p:cNvSpPr>
            <a:spLocks noGrp="1"/>
          </p:cNvSpPr>
          <p:nvPr>
            <p:ph type="ftr" sz="quarter" idx="11"/>
          </p:nvPr>
        </p:nvSpPr>
        <p:spPr/>
        <p:txBody>
          <a:bodyPr/>
          <a:lstStyle/>
          <a:p>
            <a:r>
              <a:rPr lang="en-SG" dirty="0"/>
              <a:t>School of ICT - ISF - Apr '20 – SSD - Secure Software Design - Part 2</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14</a:t>
            </a:fld>
            <a:endParaRPr lang="en-US"/>
          </a:p>
        </p:txBody>
      </p:sp>
      <p:sp>
        <p:nvSpPr>
          <p:cNvPr id="5" name="Content Placeholder 4"/>
          <p:cNvSpPr>
            <a:spLocks noGrp="1"/>
          </p:cNvSpPr>
          <p:nvPr>
            <p:ph sz="quarter" idx="1"/>
          </p:nvPr>
        </p:nvSpPr>
        <p:spPr>
          <a:xfrm>
            <a:off x="612648" y="3757994"/>
            <a:ext cx="8082063" cy="2174986"/>
          </a:xfrm>
          <a:ln w="12700">
            <a:solidFill>
              <a:schemeClr val="tx1"/>
            </a:solidFill>
          </a:ln>
        </p:spPr>
        <p:txBody>
          <a:bodyPr>
            <a:normAutofit fontScale="85000" lnSpcReduction="10000"/>
          </a:bodyPr>
          <a:lstStyle/>
          <a:p>
            <a:r>
              <a:rPr lang="en-US" dirty="0"/>
              <a:t>Attempt the open-ended questions above.</a:t>
            </a:r>
          </a:p>
          <a:p>
            <a:r>
              <a:rPr lang="en-US" dirty="0"/>
              <a:t>Submit your answers in Teams group.</a:t>
            </a:r>
          </a:p>
          <a:p>
            <a:pPr lvl="1"/>
            <a:r>
              <a:rPr lang="en-US" sz="2800" dirty="0"/>
              <a:t>SSD-AY2021-xxx-Pxx </a:t>
            </a:r>
            <a:r>
              <a:rPr lang="en-US" sz="2800" dirty="0">
                <a:sym typeface="Wingdings" panose="05000000000000000000" pitchFamily="2" charset="2"/>
              </a:rPr>
              <a:t> Week </a:t>
            </a:r>
            <a:r>
              <a:rPr lang="en-US" sz="2800" dirty="0" smtClean="0">
                <a:sym typeface="Wingdings" panose="05000000000000000000" pitchFamily="2" charset="2"/>
              </a:rPr>
              <a:t>6</a:t>
            </a:r>
            <a:endParaRPr lang="en-US" sz="2800" dirty="0">
              <a:sym typeface="Wingdings" panose="05000000000000000000" pitchFamily="2" charset="2"/>
            </a:endParaRPr>
          </a:p>
          <a:p>
            <a:r>
              <a:rPr lang="en-US" sz="3100" dirty="0"/>
              <a:t>Use “Conversations” tab under “</a:t>
            </a:r>
            <a:r>
              <a:rPr lang="en-US" sz="3100" dirty="0">
                <a:solidFill>
                  <a:srgbClr val="7030A0"/>
                </a:solidFill>
              </a:rPr>
              <a:t>SSD-AY1920-xxx-Pxx </a:t>
            </a:r>
            <a:r>
              <a:rPr lang="en-US" sz="3100" dirty="0">
                <a:solidFill>
                  <a:srgbClr val="7030A0"/>
                </a:solidFill>
                <a:sym typeface="Wingdings" panose="05000000000000000000" pitchFamily="2" charset="2"/>
              </a:rPr>
              <a:t> Week </a:t>
            </a:r>
            <a:r>
              <a:rPr lang="en-US" sz="3100" dirty="0" smtClean="0">
                <a:solidFill>
                  <a:srgbClr val="7030A0"/>
                </a:solidFill>
                <a:sym typeface="Wingdings" panose="05000000000000000000" pitchFamily="2" charset="2"/>
              </a:rPr>
              <a:t>6</a:t>
            </a:r>
            <a:r>
              <a:rPr lang="en-US" sz="3100" dirty="0" smtClean="0">
                <a:sym typeface="Wingdings" panose="05000000000000000000" pitchFamily="2" charset="2"/>
              </a:rPr>
              <a:t>” </a:t>
            </a:r>
            <a:r>
              <a:rPr lang="en-US" sz="3100" dirty="0">
                <a:sym typeface="Wingdings" panose="05000000000000000000" pitchFamily="2" charset="2"/>
              </a:rPr>
              <a:t>to discuss within your class group.</a:t>
            </a:r>
          </a:p>
          <a:p>
            <a:pPr marL="365760" lvl="1" indent="0">
              <a:buNone/>
            </a:pPr>
            <a:endParaRPr lang="en-US" dirty="0">
              <a:sym typeface="Wingdings" panose="05000000000000000000" pitchFamily="2" charset="2"/>
            </a:endParaRPr>
          </a:p>
          <a:p>
            <a:pPr lvl="1"/>
            <a:endParaRPr lang="en-US" dirty="0"/>
          </a:p>
          <a:p>
            <a:endParaRPr lang="en-US" dirty="0"/>
          </a:p>
        </p:txBody>
      </p:sp>
      <p:sp>
        <p:nvSpPr>
          <p:cNvPr id="6" name="TextBox 5">
            <a:extLst>
              <a:ext uri="{FF2B5EF4-FFF2-40B4-BE49-F238E27FC236}">
                <a16:creationId xmlns:a16="http://schemas.microsoft.com/office/drawing/2014/main" id="{C6652A97-AAD4-4279-A913-55C2A60F06D3}"/>
              </a:ext>
            </a:extLst>
          </p:cNvPr>
          <p:cNvSpPr txBox="1"/>
          <p:nvPr/>
        </p:nvSpPr>
        <p:spPr>
          <a:xfrm>
            <a:off x="612648" y="1951672"/>
            <a:ext cx="8075579" cy="1477328"/>
          </a:xfrm>
          <a:prstGeom prst="rect">
            <a:avLst/>
          </a:prstGeom>
          <a:solidFill>
            <a:srgbClr val="FFC000"/>
          </a:solidFill>
          <a:ln>
            <a:solidFill>
              <a:srgbClr val="400080"/>
            </a:solidFill>
          </a:ln>
        </p:spPr>
        <p:txBody>
          <a:bodyPr wrap="square" rtlCol="0">
            <a:spAutoFit/>
          </a:bodyPr>
          <a:lstStyle/>
          <a:p>
            <a:r>
              <a:rPr lang="en-US" sz="2400" b="1" dirty="0" err="1"/>
              <a:t>Qn</a:t>
            </a:r>
            <a:r>
              <a:rPr lang="en-US" sz="2400" b="1" dirty="0"/>
              <a:t> 1: Explain in your own words, how does psychological acceptability principle help in the design of a secure software? </a:t>
            </a:r>
          </a:p>
          <a:p>
            <a:endParaRPr lang="en-US" dirty="0"/>
          </a:p>
        </p:txBody>
      </p:sp>
    </p:spTree>
    <p:extLst>
      <p:ext uri="{BB962C8B-B14F-4D97-AF65-F5344CB8AC3E}">
        <p14:creationId xmlns:p14="http://schemas.microsoft.com/office/powerpoint/2010/main" val="2522877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Mission 6.1: Razor Pages Security III (Individual)</a:t>
            </a:r>
          </a:p>
        </p:txBody>
      </p:sp>
      <p:sp>
        <p:nvSpPr>
          <p:cNvPr id="3" name="Footer Placeholder 2"/>
          <p:cNvSpPr>
            <a:spLocks noGrp="1"/>
          </p:cNvSpPr>
          <p:nvPr>
            <p:ph type="ftr" sz="quarter" idx="11"/>
          </p:nvPr>
        </p:nvSpPr>
        <p:spPr>
          <a:xfrm>
            <a:off x="1311965" y="6372016"/>
            <a:ext cx="7536777" cy="398310"/>
          </a:xfrm>
        </p:spPr>
        <p:txBody>
          <a:bodyPr/>
          <a:lstStyle/>
          <a:p>
            <a:r>
              <a:rPr lang="en-SG" dirty="0"/>
              <a:t>School of ICT - ISF - Apr '20 – SSD - Secure Software Design - Part 2</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15</a:t>
            </a:fld>
            <a:endParaRPr lang="en-US"/>
          </a:p>
        </p:txBody>
      </p:sp>
      <p:sp>
        <p:nvSpPr>
          <p:cNvPr id="8" name="Content Placeholder 4"/>
          <p:cNvSpPr>
            <a:spLocks noGrp="1"/>
          </p:cNvSpPr>
          <p:nvPr>
            <p:ph sz="quarter" idx="1"/>
          </p:nvPr>
        </p:nvSpPr>
        <p:spPr>
          <a:xfrm>
            <a:off x="612648" y="1600200"/>
            <a:ext cx="8378952" cy="4789126"/>
          </a:xfrm>
        </p:spPr>
        <p:txBody>
          <a:bodyPr>
            <a:normAutofit fontScale="47500" lnSpcReduction="20000"/>
          </a:bodyPr>
          <a:lstStyle/>
          <a:p>
            <a:pPr>
              <a:lnSpc>
                <a:spcPct val="120000"/>
              </a:lnSpc>
            </a:pPr>
            <a:r>
              <a:rPr lang="en-US" sz="4000" dirty="0"/>
              <a:t>Attempt the Razor Pages Security III practical</a:t>
            </a:r>
          </a:p>
          <a:p>
            <a:pPr lvl="1">
              <a:lnSpc>
                <a:spcPct val="120000"/>
              </a:lnSpc>
            </a:pPr>
            <a:r>
              <a:rPr lang="en-US" sz="4000" dirty="0"/>
              <a:t>Click on “Files” tab and download the “Razor Pages Security 3  - Security Countermeasures.docx”</a:t>
            </a:r>
            <a:endParaRPr lang="en-US" sz="3700" dirty="0"/>
          </a:p>
          <a:p>
            <a:pPr lvl="1"/>
            <a:r>
              <a:rPr lang="en-US" sz="3700" dirty="0"/>
              <a:t>Submit detailed screenshots of your completed page in </a:t>
            </a:r>
            <a:r>
              <a:rPr lang="en-US" sz="3700" dirty="0" err="1"/>
              <a:t>General</a:t>
            </a:r>
            <a:r>
              <a:rPr lang="en-US" sz="3700" dirty="0" err="1">
                <a:sym typeface="Wingdings" panose="05000000000000000000" pitchFamily="2" charset="2"/>
              </a:rPr>
              <a:t>Assignment</a:t>
            </a:r>
            <a:r>
              <a:rPr lang="en-US" sz="3700" dirty="0">
                <a:sym typeface="Wingdings" panose="05000000000000000000" pitchFamily="2" charset="2"/>
              </a:rPr>
              <a:t> in</a:t>
            </a:r>
            <a:r>
              <a:rPr lang="en-US" sz="3700" dirty="0"/>
              <a:t> Teams.</a:t>
            </a:r>
          </a:p>
          <a:p>
            <a:pPr lvl="1"/>
            <a:r>
              <a:rPr lang="en-US" sz="4000" dirty="0"/>
              <a:t>The screenshots must show the browser’s “Address Bar” to verify the application is running in your laptop.</a:t>
            </a:r>
          </a:p>
          <a:p>
            <a:r>
              <a:rPr lang="en-US" sz="4000" dirty="0">
                <a:solidFill>
                  <a:srgbClr val="FF0000"/>
                </a:solidFill>
              </a:rPr>
              <a:t>Deadline: by End of Week 6</a:t>
            </a:r>
          </a:p>
          <a:p>
            <a:pPr lvl="1"/>
            <a:r>
              <a:rPr lang="en-US" sz="4000" dirty="0">
                <a:solidFill>
                  <a:srgbClr val="FF0000"/>
                </a:solidFill>
              </a:rPr>
              <a:t>Penalty for late submission</a:t>
            </a:r>
          </a:p>
          <a:p>
            <a:pPr lvl="1"/>
            <a:endParaRPr lang="en-US" sz="4000" dirty="0" smtClean="0">
              <a:solidFill>
                <a:srgbClr val="FF0000"/>
              </a:solidFill>
            </a:endParaRPr>
          </a:p>
          <a:p>
            <a:pPr lvl="1"/>
            <a:endParaRPr lang="en-US" sz="4000" dirty="0">
              <a:solidFill>
                <a:srgbClr val="FF0000"/>
              </a:solidFill>
            </a:endParaRPr>
          </a:p>
          <a:p>
            <a:r>
              <a:rPr lang="en-US" sz="4000" dirty="0"/>
              <a:t>If you got any issues or suggestions regarding Mission </a:t>
            </a:r>
            <a:r>
              <a:rPr lang="en-US" sz="4000" dirty="0" smtClean="0"/>
              <a:t>6.1</a:t>
            </a:r>
            <a:endParaRPr lang="en-US" sz="4000" dirty="0"/>
          </a:p>
          <a:p>
            <a:pPr lvl="1"/>
            <a:r>
              <a:rPr lang="en-US" sz="3600" dirty="0"/>
              <a:t>Use “Conversations” tab under “</a:t>
            </a:r>
            <a:r>
              <a:rPr lang="en-US" sz="3600" dirty="0">
                <a:solidFill>
                  <a:srgbClr val="7030A0"/>
                </a:solidFill>
              </a:rPr>
              <a:t>SSD-AY1920-xxx-Pxx </a:t>
            </a:r>
            <a:r>
              <a:rPr lang="en-US" sz="3600" dirty="0">
                <a:solidFill>
                  <a:srgbClr val="7030A0"/>
                </a:solidFill>
                <a:sym typeface="Wingdings" panose="05000000000000000000" pitchFamily="2" charset="2"/>
              </a:rPr>
              <a:t> Week </a:t>
            </a:r>
            <a:r>
              <a:rPr lang="en-US" sz="3600" dirty="0" smtClean="0">
                <a:solidFill>
                  <a:srgbClr val="7030A0"/>
                </a:solidFill>
                <a:sym typeface="Wingdings" panose="05000000000000000000" pitchFamily="2" charset="2"/>
              </a:rPr>
              <a:t>6</a:t>
            </a:r>
            <a:r>
              <a:rPr lang="en-US" sz="3600" dirty="0" smtClean="0">
                <a:sym typeface="Wingdings" panose="05000000000000000000" pitchFamily="2" charset="2"/>
              </a:rPr>
              <a:t>” </a:t>
            </a:r>
            <a:r>
              <a:rPr lang="en-US" sz="3600" dirty="0">
                <a:sym typeface="Wingdings" panose="05000000000000000000" pitchFamily="2" charset="2"/>
              </a:rPr>
              <a:t>to discuss within your class group.</a:t>
            </a:r>
          </a:p>
          <a:p>
            <a:pPr lvl="1"/>
            <a:r>
              <a:rPr lang="en-US" sz="3600" dirty="0">
                <a:sym typeface="Wingdings" panose="05000000000000000000" pitchFamily="2" charset="2"/>
              </a:rPr>
              <a:t>Tutors would also monitor these “Conversations</a:t>
            </a:r>
            <a:r>
              <a:rPr lang="en-US" sz="3300" dirty="0">
                <a:sym typeface="Wingdings" panose="05000000000000000000" pitchFamily="2" charset="2"/>
              </a:rPr>
              <a:t>”.</a:t>
            </a:r>
            <a:endParaRPr lang="en-US" sz="3300" dirty="0">
              <a:sym typeface="Wingdings" panose="05000000000000000000" pitchFamily="2" charset="2"/>
            </a:endParaRPr>
          </a:p>
        </p:txBody>
      </p:sp>
      <p:pic>
        <p:nvPicPr>
          <p:cNvPr id="5" name="Picture 4">
            <a:extLst>
              <a:ext uri="{FF2B5EF4-FFF2-40B4-BE49-F238E27FC236}">
                <a16:creationId xmlns:a16="http://schemas.microsoft.com/office/drawing/2014/main" id="{DDF584C5-0FD5-448B-8D5B-93F776496ACB}"/>
              </a:ext>
            </a:extLst>
          </p:cNvPr>
          <p:cNvPicPr>
            <a:picLocks noChangeAspect="1"/>
          </p:cNvPicPr>
          <p:nvPr/>
        </p:nvPicPr>
        <p:blipFill>
          <a:blip r:embed="rId2"/>
          <a:stretch>
            <a:fillRect/>
          </a:stretch>
        </p:blipFill>
        <p:spPr>
          <a:xfrm>
            <a:off x="5936237" y="3501956"/>
            <a:ext cx="1821976" cy="1142595"/>
          </a:xfrm>
          <a:prstGeom prst="rect">
            <a:avLst/>
          </a:prstGeom>
        </p:spPr>
      </p:pic>
    </p:spTree>
    <p:extLst>
      <p:ext uri="{BB962C8B-B14F-4D97-AF65-F5344CB8AC3E}">
        <p14:creationId xmlns:p14="http://schemas.microsoft.com/office/powerpoint/2010/main" val="2364369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Contents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2</a:t>
            </a:fld>
            <a:endParaRPr lang="en-US"/>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val="309847788"/>
              </p:ext>
            </p:extLst>
          </p:nvPr>
        </p:nvGraphicFramePr>
        <p:xfrm>
          <a:off x="612648"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SG" dirty="0"/>
              <a:t>School of ICT - ISF - Apr '20 – SSD - Secure Software Design - Part 2</a:t>
            </a:r>
            <a:endParaRPr lang="en-US" dirty="0"/>
          </a:p>
        </p:txBody>
      </p:sp>
    </p:spTree>
    <p:extLst>
      <p:ext uri="{BB962C8B-B14F-4D97-AF65-F5344CB8AC3E}">
        <p14:creationId xmlns:p14="http://schemas.microsoft.com/office/powerpoint/2010/main" val="393432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Remote Learning Instructions</a:t>
            </a:r>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3</a:t>
            </a:fld>
            <a:endParaRPr lang="en-US"/>
          </a:p>
        </p:txBody>
      </p:sp>
      <p:sp>
        <p:nvSpPr>
          <p:cNvPr id="7" name="Content Placeholder 6"/>
          <p:cNvSpPr>
            <a:spLocks noGrp="1"/>
          </p:cNvSpPr>
          <p:nvPr>
            <p:ph sz="quarter" idx="1"/>
          </p:nvPr>
        </p:nvSpPr>
        <p:spPr>
          <a:xfrm>
            <a:off x="600173" y="2308638"/>
            <a:ext cx="8153400" cy="1240293"/>
          </a:xfrm>
          <a:ln>
            <a:solidFill>
              <a:schemeClr val="tx1"/>
            </a:solidFill>
          </a:ln>
        </p:spPr>
        <p:txBody>
          <a:bodyPr>
            <a:normAutofit fontScale="77500" lnSpcReduction="20000"/>
          </a:bodyPr>
          <a:lstStyle/>
          <a:p>
            <a:r>
              <a:rPr lang="en-US" u="sng" dirty="0"/>
              <a:t>Step 1</a:t>
            </a:r>
          </a:p>
          <a:p>
            <a:pPr lvl="1"/>
            <a:r>
              <a:rPr lang="en-US" dirty="0"/>
              <a:t>Read Secure Design Reading Materials</a:t>
            </a:r>
          </a:p>
          <a:p>
            <a:pPr lvl="2"/>
            <a:r>
              <a:rPr lang="en-US" sz="2100" dirty="0"/>
              <a:t>Watch and Read Authentication Design (Slides 4-9)</a:t>
            </a:r>
          </a:p>
          <a:p>
            <a:pPr lvl="2"/>
            <a:r>
              <a:rPr lang="en-US" sz="2100" dirty="0"/>
              <a:t>Read Key Secure Design Principles (Slide 10)</a:t>
            </a:r>
          </a:p>
          <a:p>
            <a:pPr lvl="2"/>
            <a:endParaRPr lang="en-US" sz="2100" dirty="0"/>
          </a:p>
          <a:p>
            <a:pPr marL="685800" lvl="2" indent="0">
              <a:buNone/>
            </a:pPr>
            <a:endParaRPr lang="en-US" dirty="0"/>
          </a:p>
        </p:txBody>
      </p:sp>
      <p:sp>
        <p:nvSpPr>
          <p:cNvPr id="2" name="Footer Placeholder 1"/>
          <p:cNvSpPr>
            <a:spLocks noGrp="1"/>
          </p:cNvSpPr>
          <p:nvPr>
            <p:ph type="ftr" sz="quarter" idx="11"/>
          </p:nvPr>
        </p:nvSpPr>
        <p:spPr/>
        <p:txBody>
          <a:bodyPr/>
          <a:lstStyle/>
          <a:p>
            <a:r>
              <a:rPr lang="en-SG" dirty="0"/>
              <a:t>School of ICT - ISF - Apr '20 – SSD - Secure Software Design - Part 2</a:t>
            </a:r>
            <a:endParaRPr lang="en-US" dirty="0"/>
          </a:p>
        </p:txBody>
      </p:sp>
      <p:sp>
        <p:nvSpPr>
          <p:cNvPr id="8" name="Content Placeholder 6">
            <a:extLst>
              <a:ext uri="{FF2B5EF4-FFF2-40B4-BE49-F238E27FC236}">
                <a16:creationId xmlns:a16="http://schemas.microsoft.com/office/drawing/2014/main" id="{3AC0E34E-A465-4D24-B110-5924C67A2D83}"/>
              </a:ext>
            </a:extLst>
          </p:cNvPr>
          <p:cNvSpPr txBox="1">
            <a:spLocks/>
          </p:cNvSpPr>
          <p:nvPr/>
        </p:nvSpPr>
        <p:spPr>
          <a:xfrm>
            <a:off x="600173" y="4638369"/>
            <a:ext cx="8153400" cy="990600"/>
          </a:xfrm>
          <a:prstGeom prst="rect">
            <a:avLst/>
          </a:prstGeom>
          <a:ln>
            <a:solidFill>
              <a:schemeClr val="tx1"/>
            </a:solidFill>
          </a:ln>
        </p:spPr>
        <p:txBody>
          <a:bodyPr vert="horz">
            <a:normAutofit fontScale="77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dirty="0"/>
              <a:t>Step 3</a:t>
            </a:r>
          </a:p>
          <a:p>
            <a:pPr lvl="1" defTabSz="914400"/>
            <a:r>
              <a:rPr lang="en-US" dirty="0"/>
              <a:t>Do Mission 6.1</a:t>
            </a:r>
          </a:p>
          <a:p>
            <a:pPr lvl="2" defTabSz="914400"/>
            <a:r>
              <a:rPr lang="en-US" sz="1900" dirty="0"/>
              <a:t>More details in slide 12</a:t>
            </a:r>
          </a:p>
        </p:txBody>
      </p:sp>
      <p:sp>
        <p:nvSpPr>
          <p:cNvPr id="9" name="Content Placeholder 6">
            <a:extLst>
              <a:ext uri="{FF2B5EF4-FFF2-40B4-BE49-F238E27FC236}">
                <a16:creationId xmlns:a16="http://schemas.microsoft.com/office/drawing/2014/main" id="{FEB17165-E178-4B7A-B5D4-AF19D68B3C0D}"/>
              </a:ext>
            </a:extLst>
          </p:cNvPr>
          <p:cNvSpPr txBox="1">
            <a:spLocks/>
          </p:cNvSpPr>
          <p:nvPr/>
        </p:nvSpPr>
        <p:spPr>
          <a:xfrm>
            <a:off x="612648" y="3598350"/>
            <a:ext cx="8153400" cy="990600"/>
          </a:xfrm>
          <a:prstGeom prst="rect">
            <a:avLst/>
          </a:prstGeom>
          <a:ln>
            <a:solidFill>
              <a:schemeClr val="tx1"/>
            </a:solidFill>
          </a:ln>
        </p:spPr>
        <p:txBody>
          <a:bodyPr vert="horz">
            <a:normAutofit fontScale="77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dirty="0"/>
              <a:t>Step 2</a:t>
            </a:r>
          </a:p>
          <a:p>
            <a:pPr lvl="1" defTabSz="914400"/>
            <a:r>
              <a:rPr lang="en-US" dirty="0"/>
              <a:t>Attempt Open Ended Question</a:t>
            </a:r>
          </a:p>
          <a:p>
            <a:pPr lvl="2" defTabSz="914400"/>
            <a:r>
              <a:rPr lang="en-US" sz="1900" dirty="0"/>
              <a:t>More details in slide 11</a:t>
            </a:r>
          </a:p>
        </p:txBody>
      </p:sp>
    </p:spTree>
    <p:extLst>
      <p:ext uri="{BB962C8B-B14F-4D97-AF65-F5344CB8AC3E}">
        <p14:creationId xmlns:p14="http://schemas.microsoft.com/office/powerpoint/2010/main" val="80072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Details </a:t>
            </a:r>
          </a:p>
        </p:txBody>
      </p:sp>
      <p:sp>
        <p:nvSpPr>
          <p:cNvPr id="20" name="Footer Placeholder 2"/>
          <p:cNvSpPr>
            <a:spLocks noGrp="1"/>
          </p:cNvSpPr>
          <p:nvPr>
            <p:ph type="ftr" sz="quarter" idx="11"/>
          </p:nvPr>
        </p:nvSpPr>
        <p:spPr/>
        <p:txBody>
          <a:bodyPr>
            <a:normAutofit/>
          </a:bodyPr>
          <a:lstStyle/>
          <a:p>
            <a:r>
              <a:rPr lang="en-SG" dirty="0"/>
              <a:t>School of ICT - ISF - Apr '20 – SSD - Secure Software Design - Part 2</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6E2D2B3B-882E-40F3-A32F-6DD516915044}" type="slidenum">
              <a:rPr lang="en-US" smtClean="0"/>
              <a:pPr/>
              <a:t>4</a:t>
            </a:fld>
            <a:endParaRPr lang="en-US"/>
          </a:p>
        </p:txBody>
      </p:sp>
      <p:graphicFrame>
        <p:nvGraphicFramePr>
          <p:cNvPr id="3" name="Table 2"/>
          <p:cNvGraphicFramePr>
            <a:graphicFrameLocks noGrp="1"/>
          </p:cNvGraphicFramePr>
          <p:nvPr/>
        </p:nvGraphicFramePr>
        <p:xfrm>
          <a:off x="5835192" y="4330222"/>
          <a:ext cx="3055626" cy="1590731"/>
        </p:xfrm>
        <a:graphic>
          <a:graphicData uri="http://schemas.openxmlformats.org/drawingml/2006/table">
            <a:tbl>
              <a:tblPr firstRow="1" bandRow="1">
                <a:tableStyleId>{5C22544A-7EE6-4342-B048-85BDC9FD1C3A}</a:tableStyleId>
              </a:tblPr>
              <a:tblGrid>
                <a:gridCol w="3055626">
                  <a:extLst>
                    <a:ext uri="{9D8B030D-6E8A-4147-A177-3AD203B41FA5}">
                      <a16:colId xmlns:a16="http://schemas.microsoft.com/office/drawing/2014/main" val="20000"/>
                    </a:ext>
                  </a:extLst>
                </a:gridCol>
              </a:tblGrid>
              <a:tr h="1590731">
                <a:tc>
                  <a:txBody>
                    <a:bodyPr/>
                    <a:lstStyle/>
                    <a:p>
                      <a:pPr algn="ctr"/>
                      <a:r>
                        <a:rPr lang="en-US" sz="1800" b="1" baseline="0" dirty="0">
                          <a:solidFill>
                            <a:srgbClr val="FF0000"/>
                          </a:solidFill>
                        </a:rPr>
                        <a:t>In light of the Covid-19 situation, your cooperation in adhering to the points mentioned is much needed and greatly appreciated.</a:t>
                      </a:r>
                      <a:endParaRPr lang="en-US" sz="1800" b="1" dirty="0">
                        <a:solidFill>
                          <a:srgbClr val="FF0000"/>
                        </a:solidFill>
                      </a:endParaRPr>
                    </a:p>
                  </a:txBody>
                  <a:tcPr>
                    <a:solidFill>
                      <a:schemeClr val="accent5">
                        <a:lumMod val="40000"/>
                        <a:lumOff val="60000"/>
                        <a:alpha val="42000"/>
                      </a:schemeClr>
                    </a:solidFill>
                  </a:tcPr>
                </a:tc>
                <a:extLst>
                  <a:ext uri="{0D108BD9-81ED-4DB2-BD59-A6C34878D82A}">
                    <a16:rowId xmlns:a16="http://schemas.microsoft.com/office/drawing/2014/main" val="10000"/>
                  </a:ext>
                </a:extLst>
              </a:tr>
            </a:tbl>
          </a:graphicData>
        </a:graphic>
      </p:graphicFrame>
      <p:graphicFrame>
        <p:nvGraphicFramePr>
          <p:cNvPr id="7" name="Table 7">
            <a:extLst>
              <a:ext uri="{FF2B5EF4-FFF2-40B4-BE49-F238E27FC236}">
                <a16:creationId xmlns:a16="http://schemas.microsoft.com/office/drawing/2014/main" id="{65286ACA-8811-4BE1-987C-FDBC34F88857}"/>
              </a:ext>
            </a:extLst>
          </p:cNvPr>
          <p:cNvGraphicFramePr>
            <a:graphicFrameLocks noGrp="1"/>
          </p:cNvGraphicFramePr>
          <p:nvPr/>
        </p:nvGraphicFramePr>
        <p:xfrm>
          <a:off x="347450" y="1583702"/>
          <a:ext cx="5120097" cy="4786078"/>
        </p:xfrm>
        <a:graphic>
          <a:graphicData uri="http://schemas.openxmlformats.org/drawingml/2006/table">
            <a:tbl>
              <a:tblPr bandCol="1">
                <a:tableStyleId>{5C22544A-7EE6-4342-B048-85BDC9FD1C3A}</a:tableStyleId>
              </a:tblPr>
              <a:tblGrid>
                <a:gridCol w="5120097">
                  <a:extLst>
                    <a:ext uri="{9D8B030D-6E8A-4147-A177-3AD203B41FA5}">
                      <a16:colId xmlns:a16="http://schemas.microsoft.com/office/drawing/2014/main" val="4250664297"/>
                    </a:ext>
                  </a:extLst>
                </a:gridCol>
              </a:tblGrid>
              <a:tr h="911100">
                <a:tc>
                  <a:txBody>
                    <a:bodyPr/>
                    <a:lstStyle/>
                    <a:p>
                      <a:pPr algn="ctr"/>
                      <a:r>
                        <a:rPr lang="en-SG" sz="3200" b="1" dirty="0">
                          <a:solidFill>
                            <a:schemeClr val="bg1"/>
                          </a:solidFill>
                        </a:rPr>
                        <a:t>VERY IMPORTANT</a:t>
                      </a:r>
                    </a:p>
                  </a:txBody>
                  <a:tcPr>
                    <a:solidFill>
                      <a:srgbClr val="FF0000"/>
                    </a:solidFill>
                  </a:tcPr>
                </a:tc>
                <a:extLst>
                  <a:ext uri="{0D108BD9-81ED-4DB2-BD59-A6C34878D82A}">
                    <a16:rowId xmlns:a16="http://schemas.microsoft.com/office/drawing/2014/main" val="3368891966"/>
                  </a:ext>
                </a:extLst>
              </a:tr>
              <a:tr h="921718">
                <a:tc>
                  <a:txBody>
                    <a:bodyPr/>
                    <a:lstStyle/>
                    <a:p>
                      <a:r>
                        <a:rPr lang="en-SG" sz="1600" b="1" dirty="0">
                          <a:latin typeface="+mj-lt"/>
                        </a:rPr>
                        <a:t>Visit MEL to start each week’s lesson.</a:t>
                      </a:r>
                    </a:p>
                    <a:p>
                      <a:pPr marL="285750" indent="-285750">
                        <a:buFont typeface="Arial" panose="020B0604020202020204" pitchFamily="34" charset="0"/>
                        <a:buChar char="•"/>
                      </a:pPr>
                      <a:r>
                        <a:rPr lang="en-SG" sz="1600" b="1" dirty="0">
                          <a:solidFill>
                            <a:srgbClr val="FF0000"/>
                          </a:solidFill>
                          <a:latin typeface="+mj-lt"/>
                        </a:rPr>
                        <a:t>Learning materials will ONLY be released in MEL</a:t>
                      </a:r>
                    </a:p>
                  </a:txBody>
                  <a:tcPr/>
                </a:tc>
                <a:extLst>
                  <a:ext uri="{0D108BD9-81ED-4DB2-BD59-A6C34878D82A}">
                    <a16:rowId xmlns:a16="http://schemas.microsoft.com/office/drawing/2014/main" val="742444534"/>
                  </a:ext>
                </a:extLst>
              </a:tr>
              <a:tr h="1927266">
                <a:tc>
                  <a:txBody>
                    <a:bodyPr/>
                    <a:lstStyle/>
                    <a:p>
                      <a:r>
                        <a:rPr lang="en-SG" sz="1600" b="1" dirty="0">
                          <a:latin typeface="+mj-lt"/>
                        </a:rPr>
                        <a:t>Attendance Poll</a:t>
                      </a:r>
                    </a:p>
                    <a:p>
                      <a:pPr marL="285750" indent="-285750">
                        <a:buFont typeface="Arial" panose="020B0604020202020204" pitchFamily="34" charset="0"/>
                        <a:buChar char="•"/>
                      </a:pPr>
                      <a:r>
                        <a:rPr lang="en-SG" sz="1600" b="1" dirty="0">
                          <a:latin typeface="+mj-lt"/>
                        </a:rPr>
                        <a:t>Attempt </a:t>
                      </a:r>
                      <a:r>
                        <a:rPr lang="en-SG" sz="1600" b="1" dirty="0">
                          <a:solidFill>
                            <a:srgbClr val="FF0000"/>
                          </a:solidFill>
                          <a:latin typeface="+mj-lt"/>
                        </a:rPr>
                        <a:t>TWO</a:t>
                      </a:r>
                      <a:r>
                        <a:rPr lang="en-SG" sz="1600" b="1" dirty="0">
                          <a:latin typeface="+mj-lt"/>
                        </a:rPr>
                        <a:t> attendance polls every week</a:t>
                      </a:r>
                    </a:p>
                    <a:p>
                      <a:pPr marL="742950" lvl="1" indent="-285750">
                        <a:buFont typeface="Arial" panose="020B0604020202020204" pitchFamily="34" charset="0"/>
                        <a:buChar char="•"/>
                      </a:pPr>
                      <a:r>
                        <a:rPr lang="en-SG" sz="1600" b="1" dirty="0">
                          <a:latin typeface="+mj-lt"/>
                        </a:rPr>
                        <a:t>Starts Monday (9am) till Friday (11:59pm)</a:t>
                      </a:r>
                    </a:p>
                    <a:p>
                      <a:pPr marL="742950" lvl="1" indent="-285750">
                        <a:buFont typeface="Arial" panose="020B0604020202020204" pitchFamily="34" charset="0"/>
                        <a:buChar char="•"/>
                      </a:pPr>
                      <a:r>
                        <a:rPr lang="en-SG" sz="1600" b="1" dirty="0">
                          <a:latin typeface="+mj-lt"/>
                        </a:rPr>
                        <a:t>Attendance :– </a:t>
                      </a:r>
                    </a:p>
                    <a:p>
                      <a:pPr marL="1200150" lvl="2" indent="-285750">
                        <a:buFont typeface="Arial" panose="020B0604020202020204" pitchFamily="34" charset="0"/>
                        <a:buChar char="•"/>
                      </a:pPr>
                      <a:r>
                        <a:rPr lang="en-SG" sz="1600" b="1" dirty="0">
                          <a:latin typeface="+mj-lt"/>
                        </a:rPr>
                        <a:t>Week x Lecture </a:t>
                      </a:r>
                      <a:r>
                        <a:rPr kumimoji="0" lang="en-SG" sz="1600" b="1" kern="1200" dirty="0">
                          <a:solidFill>
                            <a:schemeClr val="dk1"/>
                          </a:solidFill>
                          <a:latin typeface="+mn-lt"/>
                          <a:ea typeface="+mn-ea"/>
                          <a:cs typeface="+mn-cs"/>
                        </a:rPr>
                        <a:t>( </a:t>
                      </a:r>
                      <a:r>
                        <a:rPr kumimoji="0" lang="en-SG" sz="1200" b="1" kern="1200" dirty="0">
                          <a:solidFill>
                            <a:schemeClr val="dk1"/>
                          </a:solidFill>
                          <a:latin typeface="+mn-lt"/>
                          <a:ea typeface="+mn-ea"/>
                          <a:cs typeface="+mn-cs"/>
                        </a:rPr>
                        <a:t>x refers to week number</a:t>
                      </a:r>
                      <a:r>
                        <a:rPr kumimoji="0" lang="en-SG" sz="1600" b="1" kern="1200" dirty="0">
                          <a:solidFill>
                            <a:schemeClr val="dk1"/>
                          </a:solidFill>
                          <a:latin typeface="+mn-lt"/>
                          <a:ea typeface="+mn-ea"/>
                          <a:cs typeface="+mn-cs"/>
                        </a:rPr>
                        <a:t>)</a:t>
                      </a:r>
                      <a:endParaRPr lang="en-SG" sz="1600" b="1" dirty="0">
                        <a:latin typeface="+mj-lt"/>
                      </a:endParaRPr>
                    </a:p>
                    <a:p>
                      <a:pPr marL="1200150" lvl="2" indent="-285750">
                        <a:buFont typeface="Arial" panose="020B0604020202020204" pitchFamily="34" charset="0"/>
                        <a:buChar char="•"/>
                      </a:pPr>
                      <a:r>
                        <a:rPr lang="en-SG" sz="1600" b="1" dirty="0">
                          <a:latin typeface="+mj-lt"/>
                        </a:rPr>
                        <a:t>Week x Tutorial/Practical</a:t>
                      </a:r>
                      <a:endParaRPr lang="en-SG" sz="1050" b="1" dirty="0">
                        <a:latin typeface="+mj-lt"/>
                      </a:endParaRPr>
                    </a:p>
                    <a:p>
                      <a:pPr marL="742950" lvl="1" indent="-285750">
                        <a:buFont typeface="Arial" panose="020B0604020202020204" pitchFamily="34" charset="0"/>
                        <a:buChar char="•"/>
                      </a:pPr>
                      <a:r>
                        <a:rPr lang="en-SG" sz="1600" b="1" dirty="0">
                          <a:latin typeface="+mj-lt"/>
                        </a:rPr>
                        <a:t>Just click </a:t>
                      </a:r>
                      <a:r>
                        <a:rPr lang="en-SG" sz="1600" b="1" dirty="0">
                          <a:solidFill>
                            <a:srgbClr val="FF0000"/>
                          </a:solidFill>
                          <a:latin typeface="+mj-lt"/>
                        </a:rPr>
                        <a:t>“Save and Submit”</a:t>
                      </a:r>
                    </a:p>
                    <a:p>
                      <a:pPr marL="742950" lvl="1" indent="-285750">
                        <a:buFont typeface="Arial" panose="020B0604020202020204" pitchFamily="34" charset="0"/>
                        <a:buChar char="•"/>
                      </a:pPr>
                      <a:endParaRPr lang="en-SG" sz="1600" b="1" dirty="0">
                        <a:solidFill>
                          <a:srgbClr val="FF0000"/>
                        </a:solidFill>
                        <a:latin typeface="+mj-lt"/>
                      </a:endParaRPr>
                    </a:p>
                  </a:txBody>
                  <a:tcPr>
                    <a:solidFill>
                      <a:schemeClr val="bg2">
                        <a:lumMod val="90000"/>
                      </a:schemeClr>
                    </a:solidFill>
                  </a:tcPr>
                </a:tc>
                <a:extLst>
                  <a:ext uri="{0D108BD9-81ED-4DB2-BD59-A6C34878D82A}">
                    <a16:rowId xmlns:a16="http://schemas.microsoft.com/office/drawing/2014/main" val="1922003361"/>
                  </a:ext>
                </a:extLst>
              </a:tr>
              <a:tr h="911100">
                <a:tc>
                  <a:txBody>
                    <a:bodyPr/>
                    <a:lstStyle/>
                    <a:p>
                      <a:r>
                        <a:rPr lang="en-SG" sz="1600" b="1" dirty="0">
                          <a:latin typeface="+mj-lt"/>
                        </a:rPr>
                        <a:t>Always lookout for announcements</a:t>
                      </a:r>
                    </a:p>
                    <a:p>
                      <a:pPr marL="285750" indent="-285750">
                        <a:buFont typeface="Arial" panose="020B0604020202020204" pitchFamily="34" charset="0"/>
                        <a:buChar char="•"/>
                      </a:pPr>
                      <a:r>
                        <a:rPr lang="en-SG" sz="1600" b="1" dirty="0">
                          <a:latin typeface="+mj-lt"/>
                        </a:rPr>
                        <a:t>Do keep abreast of announcements in MEL</a:t>
                      </a:r>
                    </a:p>
                  </a:txBody>
                  <a:tcPr/>
                </a:tc>
                <a:extLst>
                  <a:ext uri="{0D108BD9-81ED-4DB2-BD59-A6C34878D82A}">
                    <a16:rowId xmlns:a16="http://schemas.microsoft.com/office/drawing/2014/main" val="2369202276"/>
                  </a:ext>
                </a:extLst>
              </a:tr>
            </a:tbl>
          </a:graphicData>
        </a:graphic>
      </p:graphicFrame>
      <p:pic>
        <p:nvPicPr>
          <p:cNvPr id="6" name="Picture 5">
            <a:extLst>
              <a:ext uri="{FF2B5EF4-FFF2-40B4-BE49-F238E27FC236}">
                <a16:creationId xmlns:a16="http://schemas.microsoft.com/office/drawing/2014/main" id="{47DD621B-4168-4B27-9576-EF8055725ED7}"/>
              </a:ext>
            </a:extLst>
          </p:cNvPr>
          <p:cNvPicPr>
            <a:picLocks noChangeAspect="1"/>
          </p:cNvPicPr>
          <p:nvPr/>
        </p:nvPicPr>
        <p:blipFill>
          <a:blip r:embed="rId3"/>
          <a:stretch>
            <a:fillRect/>
          </a:stretch>
        </p:blipFill>
        <p:spPr>
          <a:xfrm>
            <a:off x="5467547" y="1918696"/>
            <a:ext cx="3619598" cy="1943153"/>
          </a:xfrm>
          <a:prstGeom prst="rect">
            <a:avLst/>
          </a:prstGeom>
        </p:spPr>
      </p:pic>
    </p:spTree>
    <p:extLst>
      <p:ext uri="{BB962C8B-B14F-4D97-AF65-F5344CB8AC3E}">
        <p14:creationId xmlns:p14="http://schemas.microsoft.com/office/powerpoint/2010/main" val="1128333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371600" y="2743200"/>
            <a:ext cx="7123113" cy="2915920"/>
          </a:xfrm>
        </p:spPr>
        <p:txBody>
          <a:bodyPr>
            <a:normAutofit/>
          </a:bodyPr>
          <a:lstStyle/>
          <a:p>
            <a:r>
              <a:rPr lang="en-US" dirty="0"/>
              <a:t>Authentication Design</a:t>
            </a:r>
          </a:p>
          <a:p>
            <a:pPr marL="457200" lvl="0" indent="-457200">
              <a:spcBef>
                <a:spcPts val="0"/>
              </a:spcBef>
              <a:buClrTx/>
              <a:buSzTx/>
              <a:buFont typeface="Arial" panose="020B0604020202020204" pitchFamily="34" charset="0"/>
              <a:buChar char="•"/>
              <a:defRPr/>
            </a:pPr>
            <a:r>
              <a:rPr lang="en-US" sz="2400" dirty="0"/>
              <a:t>Multi-Factor Authentication</a:t>
            </a:r>
          </a:p>
          <a:p>
            <a:pPr marL="457200" lvl="0" indent="-457200">
              <a:spcBef>
                <a:spcPts val="0"/>
              </a:spcBef>
              <a:buClrTx/>
              <a:buSzTx/>
              <a:buFont typeface="Arial" panose="020B0604020202020204" pitchFamily="34" charset="0"/>
              <a:buChar char="•"/>
              <a:defRPr/>
            </a:pPr>
            <a:r>
              <a:rPr lang="en-US" sz="2400" dirty="0"/>
              <a:t>Single Sign-On (SSO)</a:t>
            </a:r>
          </a:p>
          <a:p>
            <a:pPr marL="457200" lvl="0" indent="-457200">
              <a:spcBef>
                <a:spcPts val="0"/>
              </a:spcBef>
              <a:buClrTx/>
              <a:buSzTx/>
              <a:buFont typeface="Arial" panose="020B0604020202020204" pitchFamily="34" charset="0"/>
              <a:buChar char="•"/>
              <a:defRPr/>
            </a:pPr>
            <a:r>
              <a:rPr lang="en-US" sz="2400" dirty="0"/>
              <a:t>Federation</a:t>
            </a:r>
          </a:p>
        </p:txBody>
      </p:sp>
      <p:sp>
        <p:nvSpPr>
          <p:cNvPr id="6" name="Title 5"/>
          <p:cNvSpPr>
            <a:spLocks noGrp="1"/>
          </p:cNvSpPr>
          <p:nvPr>
            <p:ph type="title"/>
          </p:nvPr>
        </p:nvSpPr>
        <p:spPr/>
        <p:txBody>
          <a:bodyPr>
            <a:normAutofit/>
          </a:bodyPr>
          <a:lstStyle/>
          <a:p>
            <a:r>
              <a:rPr lang="en-US" sz="3600" dirty="0"/>
              <a:t>Authentication Design</a:t>
            </a:r>
          </a:p>
        </p:txBody>
      </p:sp>
      <p:sp>
        <p:nvSpPr>
          <p:cNvPr id="4" name="Slide Number Placeholder 3"/>
          <p:cNvSpPr>
            <a:spLocks noGrp="1"/>
          </p:cNvSpPr>
          <p:nvPr>
            <p:ph type="sldNum" sz="quarter" idx="11"/>
          </p:nvPr>
        </p:nvSpPr>
        <p:spPr/>
        <p:txBody>
          <a:bodyPr/>
          <a:lstStyle/>
          <a:p>
            <a:fld id="{8E4E7A15-C7A5-40C8-AC95-572A3E10CB07}" type="slidenum">
              <a:rPr lang="en-US" dirty="0"/>
              <a:t>5</a:t>
            </a:fld>
            <a:endParaRPr lang="en-US" dirty="0"/>
          </a:p>
        </p:txBody>
      </p:sp>
      <p:sp>
        <p:nvSpPr>
          <p:cNvPr id="3" name="Footer Placeholder 2"/>
          <p:cNvSpPr>
            <a:spLocks noGrp="1"/>
          </p:cNvSpPr>
          <p:nvPr>
            <p:ph type="ftr" sz="quarter" idx="12"/>
          </p:nvPr>
        </p:nvSpPr>
        <p:spPr/>
        <p:txBody>
          <a:bodyPr/>
          <a:lstStyle/>
          <a:p>
            <a:r>
              <a:rPr lang="en-SG" dirty="0"/>
              <a:t>School of ICT - ISF - Apr '20 – SSD - Secure Software Design - Part 2</a:t>
            </a:r>
            <a:endParaRPr lang="en-US" dirty="0"/>
          </a:p>
        </p:txBody>
      </p:sp>
    </p:spTree>
    <p:extLst>
      <p:ext uri="{BB962C8B-B14F-4D97-AF65-F5344CB8AC3E}">
        <p14:creationId xmlns:p14="http://schemas.microsoft.com/office/powerpoint/2010/main" val="1956159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Multi-Factor Authentication</a:t>
            </a:r>
          </a:p>
        </p:txBody>
      </p:sp>
      <p:sp>
        <p:nvSpPr>
          <p:cNvPr id="5" name="Footer Placeholder 4"/>
          <p:cNvSpPr>
            <a:spLocks noGrp="1"/>
          </p:cNvSpPr>
          <p:nvPr>
            <p:ph type="ftr" sz="quarter" idx="11"/>
          </p:nvPr>
        </p:nvSpPr>
        <p:spPr/>
        <p:txBody>
          <a:bodyPr/>
          <a:lstStyle/>
          <a:p>
            <a:r>
              <a:rPr lang="en-SG" dirty="0"/>
              <a:t>School of ICT - ISF - Apr '20– SSD - Secure Software Design - Part 2</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6</a:t>
            </a:fld>
            <a:endParaRPr lang="en-US"/>
          </a:p>
        </p:txBody>
      </p:sp>
      <p:sp>
        <p:nvSpPr>
          <p:cNvPr id="7" name="Content Placeholder 6"/>
          <p:cNvSpPr>
            <a:spLocks noGrp="1"/>
          </p:cNvSpPr>
          <p:nvPr>
            <p:ph sz="quarter" idx="1"/>
          </p:nvPr>
        </p:nvSpPr>
        <p:spPr>
          <a:xfrm>
            <a:off x="612648" y="1600200"/>
            <a:ext cx="8229694" cy="904664"/>
          </a:xfrm>
        </p:spPr>
        <p:txBody>
          <a:bodyPr>
            <a:normAutofit fontScale="77500" lnSpcReduction="20000"/>
          </a:bodyPr>
          <a:lstStyle/>
          <a:p>
            <a:r>
              <a:rPr lang="en-US" dirty="0"/>
              <a:t>Multi-factor or the use of more than one factor to authenticate a principal (user or resource), therefore provides heightened security and is recommended. </a:t>
            </a:r>
          </a:p>
        </p:txBody>
      </p:sp>
      <p:pic>
        <p:nvPicPr>
          <p:cNvPr id="2" name="Online Media 1" title="What is Two-Factor Authentication? (2FA)">
            <a:hlinkClick r:id="" action="ppaction://media"/>
            <a:extLst>
              <a:ext uri="{FF2B5EF4-FFF2-40B4-BE49-F238E27FC236}">
                <a16:creationId xmlns:a16="http://schemas.microsoft.com/office/drawing/2014/main" id="{32625FCF-E5E6-4923-8D48-B6EFA9821C33}"/>
              </a:ext>
            </a:extLst>
          </p:cNvPr>
          <p:cNvPicPr>
            <a:picLocks noRot="1" noChangeAspect="1"/>
          </p:cNvPicPr>
          <p:nvPr>
            <a:videoFile r:link="rId1"/>
          </p:nvPr>
        </p:nvPicPr>
        <p:blipFill>
          <a:blip r:embed="rId3"/>
          <a:stretch>
            <a:fillRect/>
          </a:stretch>
        </p:blipFill>
        <p:spPr>
          <a:xfrm>
            <a:off x="1429731" y="2638637"/>
            <a:ext cx="6096000" cy="3429000"/>
          </a:xfrm>
          <a:prstGeom prst="rect">
            <a:avLst/>
          </a:prstGeom>
        </p:spPr>
      </p:pic>
      <p:sp>
        <p:nvSpPr>
          <p:cNvPr id="3" name="TextBox 2">
            <a:extLst>
              <a:ext uri="{FF2B5EF4-FFF2-40B4-BE49-F238E27FC236}">
                <a16:creationId xmlns:a16="http://schemas.microsoft.com/office/drawing/2014/main" id="{3B72EEE2-FBF0-4871-A0DF-93C7C2525CCB}"/>
              </a:ext>
            </a:extLst>
          </p:cNvPr>
          <p:cNvSpPr txBox="1"/>
          <p:nvPr/>
        </p:nvSpPr>
        <p:spPr>
          <a:xfrm>
            <a:off x="3976100" y="6074452"/>
            <a:ext cx="3690434" cy="253916"/>
          </a:xfrm>
          <a:prstGeom prst="rect">
            <a:avLst/>
          </a:prstGeom>
          <a:noFill/>
        </p:spPr>
        <p:txBody>
          <a:bodyPr wrap="none" rtlCol="0">
            <a:spAutoFit/>
          </a:bodyPr>
          <a:lstStyle/>
          <a:p>
            <a:r>
              <a:rPr lang="en-SG" sz="1050" dirty="0"/>
              <a:t>Copyright @ https://www.youtube.com/watch?v=0mvCeNsTa1g</a:t>
            </a:r>
            <a:endParaRPr lang="en-SG" dirty="0"/>
          </a:p>
        </p:txBody>
      </p:sp>
    </p:spTree>
    <p:extLst>
      <p:ext uri="{BB962C8B-B14F-4D97-AF65-F5344CB8AC3E}">
        <p14:creationId xmlns:p14="http://schemas.microsoft.com/office/powerpoint/2010/main" val="319413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Multi-Factor Authentication</a:t>
            </a:r>
          </a:p>
        </p:txBody>
      </p:sp>
      <p:sp>
        <p:nvSpPr>
          <p:cNvPr id="5" name="Footer Placeholder 4"/>
          <p:cNvSpPr>
            <a:spLocks noGrp="1"/>
          </p:cNvSpPr>
          <p:nvPr>
            <p:ph type="ftr" sz="quarter" idx="11"/>
          </p:nvPr>
        </p:nvSpPr>
        <p:spPr/>
        <p:txBody>
          <a:bodyPr/>
          <a:lstStyle/>
          <a:p>
            <a:r>
              <a:rPr lang="en-SG" dirty="0"/>
              <a:t>School of ICT - ISF - Apr '20– SSD - Secure Software Design - Part 2</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7</a:t>
            </a:fld>
            <a:endParaRPr lang="en-US"/>
          </a:p>
        </p:txBody>
      </p:sp>
      <p:sp>
        <p:nvSpPr>
          <p:cNvPr id="7" name="Content Placeholder 6"/>
          <p:cNvSpPr>
            <a:spLocks noGrp="1"/>
          </p:cNvSpPr>
          <p:nvPr>
            <p:ph sz="quarter" idx="1"/>
          </p:nvPr>
        </p:nvSpPr>
        <p:spPr>
          <a:xfrm>
            <a:off x="612648" y="1581346"/>
            <a:ext cx="8153400" cy="888476"/>
          </a:xfrm>
        </p:spPr>
        <p:txBody>
          <a:bodyPr>
            <a:normAutofit fontScale="55000" lnSpcReduction="20000"/>
          </a:bodyPr>
          <a:lstStyle/>
          <a:p>
            <a:r>
              <a:rPr lang="en-US" dirty="0"/>
              <a:t>For example, validating and verifying one’s fingerprint (something you are) in conjunction with a token (something you have) and pin code (something you know) before granting access provides more defense in depth than merely using a username and password (something you know). </a:t>
            </a:r>
          </a:p>
        </p:txBody>
      </p:sp>
      <p:pic>
        <p:nvPicPr>
          <p:cNvPr id="2" name="Online Media 1" title="Multi-factor Authentication as Fast As Possible">
            <a:hlinkClick r:id="" action="ppaction://media"/>
            <a:extLst>
              <a:ext uri="{FF2B5EF4-FFF2-40B4-BE49-F238E27FC236}">
                <a16:creationId xmlns:a16="http://schemas.microsoft.com/office/drawing/2014/main" id="{BB7A8650-E0A9-47DF-AE63-EBE6E99B850E}"/>
              </a:ext>
            </a:extLst>
          </p:cNvPr>
          <p:cNvPicPr>
            <a:picLocks noRot="1" noChangeAspect="1"/>
          </p:cNvPicPr>
          <p:nvPr>
            <a:videoFile r:link="rId1"/>
          </p:nvPr>
        </p:nvPicPr>
        <p:blipFill>
          <a:blip r:embed="rId3"/>
          <a:stretch>
            <a:fillRect/>
          </a:stretch>
        </p:blipFill>
        <p:spPr>
          <a:xfrm>
            <a:off x="1165782" y="2469824"/>
            <a:ext cx="6500752" cy="3656673"/>
          </a:xfrm>
          <a:prstGeom prst="rect">
            <a:avLst/>
          </a:prstGeom>
        </p:spPr>
      </p:pic>
      <p:sp>
        <p:nvSpPr>
          <p:cNvPr id="8" name="TextBox 7">
            <a:extLst>
              <a:ext uri="{FF2B5EF4-FFF2-40B4-BE49-F238E27FC236}">
                <a16:creationId xmlns:a16="http://schemas.microsoft.com/office/drawing/2014/main" id="{77C5CDA7-95C2-4108-961A-F8A5E2A7DE94}"/>
              </a:ext>
            </a:extLst>
          </p:cNvPr>
          <p:cNvSpPr txBox="1"/>
          <p:nvPr/>
        </p:nvSpPr>
        <p:spPr>
          <a:xfrm>
            <a:off x="4032662" y="6112160"/>
            <a:ext cx="3789820" cy="253916"/>
          </a:xfrm>
          <a:prstGeom prst="rect">
            <a:avLst/>
          </a:prstGeom>
          <a:noFill/>
        </p:spPr>
        <p:txBody>
          <a:bodyPr wrap="none" rtlCol="0">
            <a:spAutoFit/>
          </a:bodyPr>
          <a:lstStyle/>
          <a:p>
            <a:r>
              <a:rPr lang="en-SG" sz="1050" dirty="0"/>
              <a:t>Copyright @ https://www.youtube.com/watch?v=07mRDyydCNY</a:t>
            </a:r>
            <a:endParaRPr lang="en-SG" dirty="0"/>
          </a:p>
        </p:txBody>
      </p:sp>
    </p:spTree>
    <p:extLst>
      <p:ext uri="{BB962C8B-B14F-4D97-AF65-F5344CB8AC3E}">
        <p14:creationId xmlns:p14="http://schemas.microsoft.com/office/powerpoint/2010/main" val="265189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Sign On (SSO)</a:t>
            </a:r>
          </a:p>
        </p:txBody>
      </p:sp>
      <p:sp>
        <p:nvSpPr>
          <p:cNvPr id="3" name="Footer Placeholder 2"/>
          <p:cNvSpPr>
            <a:spLocks noGrp="1"/>
          </p:cNvSpPr>
          <p:nvPr>
            <p:ph type="ftr" sz="quarter" idx="11"/>
          </p:nvPr>
        </p:nvSpPr>
        <p:spPr/>
        <p:txBody>
          <a:bodyPr/>
          <a:lstStyle/>
          <a:p>
            <a:r>
              <a:rPr lang="en-SG" dirty="0"/>
              <a:t>School of ICT - ISF - Apr '20– SSD - Secure Software Design - Part 2</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8</a:t>
            </a:fld>
            <a:endParaRPr lang="en-US"/>
          </a:p>
        </p:txBody>
      </p:sp>
      <p:sp>
        <p:nvSpPr>
          <p:cNvPr id="5" name="Content Placeholder 4"/>
          <p:cNvSpPr>
            <a:spLocks noGrp="1"/>
          </p:cNvSpPr>
          <p:nvPr>
            <p:ph sz="quarter" idx="1"/>
          </p:nvPr>
        </p:nvSpPr>
        <p:spPr/>
        <p:txBody>
          <a:bodyPr>
            <a:normAutofit fontScale="92500" lnSpcReduction="10000"/>
          </a:bodyPr>
          <a:lstStyle/>
          <a:p>
            <a:r>
              <a:rPr lang="en-US" dirty="0"/>
              <a:t>SSO, wherein the principal’s asserted identity is verified once and the verified credentials are passed on to other systems or applications, usually using tokens, then it is crucial to factor into the design of the software both the performance impact and its security. </a:t>
            </a:r>
          </a:p>
          <a:p>
            <a:r>
              <a:rPr lang="en-US" dirty="0"/>
              <a:t>SSO simplifies credential management and improves user experiences and performance because the principal’s credential is verified only once.</a:t>
            </a:r>
          </a:p>
          <a:p>
            <a:r>
              <a:rPr lang="en-US" dirty="0"/>
              <a:t>Improper design of SSO can result in security breaches that have colossal consequences. A breach at any point in the application flow can lead to total compromise</a:t>
            </a:r>
          </a:p>
        </p:txBody>
      </p:sp>
    </p:spTree>
    <p:extLst>
      <p:ext uri="{BB962C8B-B14F-4D97-AF65-F5344CB8AC3E}">
        <p14:creationId xmlns:p14="http://schemas.microsoft.com/office/powerpoint/2010/main" val="318452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Sign On (SSO)</a:t>
            </a:r>
          </a:p>
        </p:txBody>
      </p:sp>
      <p:sp>
        <p:nvSpPr>
          <p:cNvPr id="3" name="Footer Placeholder 2"/>
          <p:cNvSpPr>
            <a:spLocks noGrp="1"/>
          </p:cNvSpPr>
          <p:nvPr>
            <p:ph type="ftr" sz="quarter" idx="11"/>
          </p:nvPr>
        </p:nvSpPr>
        <p:spPr/>
        <p:txBody>
          <a:bodyPr/>
          <a:lstStyle/>
          <a:p>
            <a:r>
              <a:rPr lang="en-SG" dirty="0"/>
              <a:t>School of ICT - ISF - Apr '20– SSD - Secure Software Design - Part 2</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A66EF6D-3DA9-AB4A-B046-714C943A02DA}" type="slidenum">
              <a:rPr lang="en-US" smtClean="0"/>
              <a:t>9</a:t>
            </a:fld>
            <a:endParaRPr lang="en-US"/>
          </a:p>
        </p:txBody>
      </p:sp>
      <p:sp>
        <p:nvSpPr>
          <p:cNvPr id="5" name="Content Placeholder 4"/>
          <p:cNvSpPr>
            <a:spLocks noGrp="1"/>
          </p:cNvSpPr>
          <p:nvPr>
            <p:ph sz="quarter" idx="1"/>
          </p:nvPr>
        </p:nvSpPr>
        <p:spPr>
          <a:xfrm>
            <a:off x="612648" y="1600199"/>
            <a:ext cx="8153400" cy="831916"/>
          </a:xfrm>
        </p:spPr>
        <p:txBody>
          <a:bodyPr>
            <a:normAutofit fontScale="70000" lnSpcReduction="20000"/>
          </a:bodyPr>
          <a:lstStyle/>
          <a:p>
            <a:r>
              <a:rPr lang="en-US" dirty="0"/>
              <a:t>Improper design of SSO can result in security breaches that have colossal consequences. A breach at any point in the application flow can lead to total compromise</a:t>
            </a:r>
          </a:p>
        </p:txBody>
      </p:sp>
      <p:pic>
        <p:nvPicPr>
          <p:cNvPr id="6" name="Online Media 5" title="What is Single Sign-on (SSO) System? How it Works?">
            <a:hlinkClick r:id="" action="ppaction://media"/>
            <a:extLst>
              <a:ext uri="{FF2B5EF4-FFF2-40B4-BE49-F238E27FC236}">
                <a16:creationId xmlns:a16="http://schemas.microsoft.com/office/drawing/2014/main" id="{C23D8564-B8AC-4E0D-A0A7-B47E20E93737}"/>
              </a:ext>
            </a:extLst>
          </p:cNvPr>
          <p:cNvPicPr>
            <a:picLocks noRot="1" noChangeAspect="1"/>
          </p:cNvPicPr>
          <p:nvPr>
            <a:videoFile r:link="rId1"/>
          </p:nvPr>
        </p:nvPicPr>
        <p:blipFill>
          <a:blip r:embed="rId3"/>
          <a:stretch>
            <a:fillRect/>
          </a:stretch>
        </p:blipFill>
        <p:spPr>
          <a:xfrm>
            <a:off x="1326708" y="2346096"/>
            <a:ext cx="6659079" cy="3745732"/>
          </a:xfrm>
          <a:prstGeom prst="rect">
            <a:avLst/>
          </a:prstGeom>
        </p:spPr>
      </p:pic>
      <p:sp>
        <p:nvSpPr>
          <p:cNvPr id="7" name="Rectangle 6">
            <a:extLst>
              <a:ext uri="{FF2B5EF4-FFF2-40B4-BE49-F238E27FC236}">
                <a16:creationId xmlns:a16="http://schemas.microsoft.com/office/drawing/2014/main" id="{3D08591E-4EBA-41F2-A453-0DDB4A752FB1}"/>
              </a:ext>
            </a:extLst>
          </p:cNvPr>
          <p:cNvSpPr/>
          <p:nvPr/>
        </p:nvSpPr>
        <p:spPr>
          <a:xfrm>
            <a:off x="3913408" y="6109772"/>
            <a:ext cx="4572000" cy="261610"/>
          </a:xfrm>
          <a:prstGeom prst="rect">
            <a:avLst/>
          </a:prstGeom>
        </p:spPr>
        <p:txBody>
          <a:bodyPr>
            <a:spAutoFit/>
          </a:bodyPr>
          <a:lstStyle/>
          <a:p>
            <a:r>
              <a:rPr lang="en-SG" sz="1100" dirty="0"/>
              <a:t>Copyright @ https://www.youtube.com/watch?v=kRGPKh3NgHU</a:t>
            </a:r>
          </a:p>
        </p:txBody>
      </p:sp>
    </p:spTree>
    <p:extLst>
      <p:ext uri="{BB962C8B-B14F-4D97-AF65-F5344CB8AC3E}">
        <p14:creationId xmlns:p14="http://schemas.microsoft.com/office/powerpoint/2010/main" val="414556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D8691FBD553D4397DC532467BB7172" ma:contentTypeVersion="4" ma:contentTypeDescription="Create a new document." ma:contentTypeScope="" ma:versionID="80254de31d32067cdae5e29ae7019b79">
  <xsd:schema xmlns:xsd="http://www.w3.org/2001/XMLSchema" xmlns:xs="http://www.w3.org/2001/XMLSchema" xmlns:p="http://schemas.microsoft.com/office/2006/metadata/properties" xmlns:ns2="43117702-bae0-4bfd-9f83-e766ad67c2e6" xmlns:ns3="13f4a771-0e35-408f-bbbe-dc8f15eaef0c" targetNamespace="http://schemas.microsoft.com/office/2006/metadata/properties" ma:root="true" ma:fieldsID="320e5671547560be27003cf804667635" ns2:_="" ns3:_="">
    <xsd:import namespace="43117702-bae0-4bfd-9f83-e766ad67c2e6"/>
    <xsd:import namespace="13f4a771-0e35-408f-bbbe-dc8f15eaef0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117702-bae0-4bfd-9f83-e766ad67c2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4a771-0e35-408f-bbbe-dc8f15eaef0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BF940B5-51F9-45C4-AD1D-1437590EC4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117702-bae0-4bfd-9f83-e766ad67c2e6"/>
    <ds:schemaRef ds:uri="13f4a771-0e35-408f-bbbe-dc8f15eaef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31F354-A3DE-4B46-AD44-4D3A6350736D}">
  <ds:schemaRefs>
    <ds:schemaRef ds:uri="http://schemas.microsoft.com/sharepoint/v3/contenttype/forms"/>
  </ds:schemaRefs>
</ds:datastoreItem>
</file>

<file path=customXml/itemProps3.xml><?xml version="1.0" encoding="utf-8"?>
<ds:datastoreItem xmlns:ds="http://schemas.openxmlformats.org/officeDocument/2006/customXml" ds:itemID="{2B5830BA-B74B-4FBC-A52D-E1B0421338C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1340</TotalTime>
  <Words>1137</Words>
  <Application>Microsoft Office PowerPoint</Application>
  <PresentationFormat>On-screen Show (4:3)</PresentationFormat>
  <Paragraphs>148</Paragraphs>
  <Slides>15</Slides>
  <Notes>3</Notes>
  <HiddenSlides>0</HiddenSlides>
  <MMClips>3</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2" baseType="lpstr">
      <vt:lpstr>Arial</vt:lpstr>
      <vt:lpstr>Calibri</vt:lpstr>
      <vt:lpstr>Times New Roman</vt:lpstr>
      <vt:lpstr>Wingdings</vt:lpstr>
      <vt:lpstr>Wingdings 2</vt:lpstr>
      <vt:lpstr>Median</vt:lpstr>
      <vt:lpstr>Acrobat Document</vt:lpstr>
      <vt:lpstr>SECURE SOFTWARE DEVELOPMENT  (SSD)</vt:lpstr>
      <vt:lpstr>Contents</vt:lpstr>
      <vt:lpstr>Remote Learning Instructions</vt:lpstr>
      <vt:lpstr>Important Details </vt:lpstr>
      <vt:lpstr>Authentication Design</vt:lpstr>
      <vt:lpstr>Multi-Factor Authentication</vt:lpstr>
      <vt:lpstr>Multi-Factor Authentication</vt:lpstr>
      <vt:lpstr>Single Sign On (SSO)</vt:lpstr>
      <vt:lpstr>Single Sign On (SSO)</vt:lpstr>
      <vt:lpstr>Federation</vt:lpstr>
      <vt:lpstr>Key Secure Design Principles</vt:lpstr>
      <vt:lpstr>Key Secure Design Principles</vt:lpstr>
      <vt:lpstr>Key Secure Design Principles</vt:lpstr>
      <vt:lpstr>Open-Ended Question</vt:lpstr>
      <vt:lpstr>Mission 6.1: Razor Pages Security III (Individual)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 SOFTWARE DEVELOPMENT 1 (SSD1)</dc:title>
  <cp:lastModifiedBy>Omar Mohamed Saifulamri</cp:lastModifiedBy>
  <cp:revision>142</cp:revision>
  <dcterms:modified xsi:type="dcterms:W3CDTF">2020-05-24T08:29:39Z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0x010100B9D8691FBD553D4397DC532467BB7172</vt:lpwstr>
  </property>
  <property fmtid="{D5CDD505-2E9C-101B-9397-08002B2CF9AE}" pid="3" name="MSIP_Label_84f81056-721b-4b22-8334-0449c6cc893e_Enabled">
    <vt:lpwstr>True</vt:lpwstr>
  </property>
  <property fmtid="{D5CDD505-2E9C-101B-9397-08002B2CF9AE}" pid="4" name="MSIP_Label_84f81056-721b-4b22-8334-0449c6cc893e_SiteId">
    <vt:lpwstr>cba9e115-3016-4462-a1ab-a565cba0cdf1</vt:lpwstr>
  </property>
  <property fmtid="{D5CDD505-2E9C-101B-9397-08002B2CF9AE}" pid="5" name="MSIP_Label_84f81056-721b-4b22-8334-0449c6cc893e_Owner">
    <vt:lpwstr>oms5@np.edu.sg</vt:lpwstr>
  </property>
  <property fmtid="{D5CDD505-2E9C-101B-9397-08002B2CF9AE}" pid="6" name="MSIP_Label_84f81056-721b-4b22-8334-0449c6cc893e_SetDate">
    <vt:lpwstr>2020-05-24T07:42:42.1499079Z</vt:lpwstr>
  </property>
  <property fmtid="{D5CDD505-2E9C-101B-9397-08002B2CF9AE}" pid="7" name="MSIP_Label_84f81056-721b-4b22-8334-0449c6cc893e_Name">
    <vt:lpwstr>Official (Closed)</vt:lpwstr>
  </property>
  <property fmtid="{D5CDD505-2E9C-101B-9397-08002B2CF9AE}" pid="8" name="MSIP_Label_84f81056-721b-4b22-8334-0449c6cc893e_Application">
    <vt:lpwstr>Microsoft Azure Information Protection</vt:lpwstr>
  </property>
  <property fmtid="{D5CDD505-2E9C-101B-9397-08002B2CF9AE}" pid="9" name="MSIP_Label_84f81056-721b-4b22-8334-0449c6cc893e_ActionId">
    <vt:lpwstr>51363a67-7e18-44b1-9130-32a59091d040</vt:lpwstr>
  </property>
  <property fmtid="{D5CDD505-2E9C-101B-9397-08002B2CF9AE}" pid="10" name="MSIP_Label_84f81056-721b-4b22-8334-0449c6cc893e_Extended_MSFT_Method">
    <vt:lpwstr>Automatic</vt:lpwstr>
  </property>
  <property fmtid="{D5CDD505-2E9C-101B-9397-08002B2CF9AE}" pid="11" name="MSIP_Label_30286cb9-b49f-4646-87a5-340028348160_Enabled">
    <vt:lpwstr>True</vt:lpwstr>
  </property>
  <property fmtid="{D5CDD505-2E9C-101B-9397-08002B2CF9AE}" pid="12" name="MSIP_Label_30286cb9-b49f-4646-87a5-340028348160_SiteId">
    <vt:lpwstr>cba9e115-3016-4462-a1ab-a565cba0cdf1</vt:lpwstr>
  </property>
  <property fmtid="{D5CDD505-2E9C-101B-9397-08002B2CF9AE}" pid="13" name="MSIP_Label_30286cb9-b49f-4646-87a5-340028348160_Owner">
    <vt:lpwstr>oms5@np.edu.sg</vt:lpwstr>
  </property>
  <property fmtid="{D5CDD505-2E9C-101B-9397-08002B2CF9AE}" pid="14" name="MSIP_Label_30286cb9-b49f-4646-87a5-340028348160_SetDate">
    <vt:lpwstr>2020-05-24T07:42:42.1499079Z</vt:lpwstr>
  </property>
  <property fmtid="{D5CDD505-2E9C-101B-9397-08002B2CF9AE}" pid="15" name="MSIP_Label_30286cb9-b49f-4646-87a5-340028348160_Name">
    <vt:lpwstr>Non Sensitive</vt:lpwstr>
  </property>
  <property fmtid="{D5CDD505-2E9C-101B-9397-08002B2CF9AE}" pid="16" name="MSIP_Label_30286cb9-b49f-4646-87a5-340028348160_Application">
    <vt:lpwstr>Microsoft Azure Information Protection</vt:lpwstr>
  </property>
  <property fmtid="{D5CDD505-2E9C-101B-9397-08002B2CF9AE}" pid="17" name="MSIP_Label_30286cb9-b49f-4646-87a5-340028348160_ActionId">
    <vt:lpwstr>51363a67-7e18-44b1-9130-32a59091d040</vt:lpwstr>
  </property>
  <property fmtid="{D5CDD505-2E9C-101B-9397-08002B2CF9AE}" pid="18" name="MSIP_Label_30286cb9-b49f-4646-87a5-340028348160_Parent">
    <vt:lpwstr>84f81056-721b-4b22-8334-0449c6cc893e</vt:lpwstr>
  </property>
  <property fmtid="{D5CDD505-2E9C-101B-9397-08002B2CF9AE}" pid="19" name="MSIP_Label_30286cb9-b49f-4646-87a5-340028348160_Extended_MSFT_Method">
    <vt:lpwstr>Automatic</vt:lpwstr>
  </property>
  <property fmtid="{D5CDD505-2E9C-101B-9397-08002B2CF9AE}" pid="20" name="Sensitivity">
    <vt:lpwstr>Official (Closed) Non Sensitive</vt:lpwstr>
  </property>
</Properties>
</file>